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5" r:id="rId4"/>
    <p:sldId id="258" r:id="rId5"/>
    <p:sldId id="267" r:id="rId6"/>
    <p:sldId id="266" r:id="rId7"/>
    <p:sldId id="259" r:id="rId8"/>
    <p:sldId id="268" r:id="rId9"/>
    <p:sldId id="260" r:id="rId10"/>
    <p:sldId id="269" r:id="rId11"/>
    <p:sldId id="270" r:id="rId12"/>
    <p:sldId id="261" r:id="rId13"/>
    <p:sldId id="272" r:id="rId14"/>
    <p:sldId id="271" r:id="rId15"/>
    <p:sldId id="273" r:id="rId16"/>
    <p:sldId id="274" r:id="rId17"/>
    <p:sldId id="262" r:id="rId18"/>
    <p:sldId id="263" r:id="rId19"/>
    <p:sldId id="276" r:id="rId20"/>
    <p:sldId id="275" r:id="rId21"/>
    <p:sldId id="277" r:id="rId22"/>
    <p:sldId id="278" r:id="rId23"/>
    <p:sldId id="279" r:id="rId24"/>
    <p:sldId id="280"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C9B1AA-4A04-401B-A718-A753D4DCFE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6E6F3566-A0CB-4B05-86EF-82AF0898B6A2}">
      <dgm:prSet/>
      <dgm:spPr>
        <a:gradFill rotWithShape="0">
          <a:gsLst>
            <a:gs pos="0">
              <a:srgbClr val="FFEFD1"/>
            </a:gs>
            <a:gs pos="64999">
              <a:srgbClr val="F0EBD5"/>
            </a:gs>
            <a:gs pos="100000">
              <a:srgbClr val="D1C39F"/>
            </a:gs>
          </a:gsLst>
          <a:lin ang="5400000" scaled="0"/>
        </a:gradFill>
      </dgm:spPr>
      <dgm:t>
        <a:bodyPr/>
        <a:lstStyle/>
        <a:p>
          <a:pPr rtl="0"/>
          <a:r>
            <a:rPr lang="es-CO" dirty="0" smtClean="0">
              <a:solidFill>
                <a:srgbClr val="002060"/>
              </a:solidFill>
            </a:rPr>
            <a:t>Es así como estudiando la Biblia, comenzamos a percibir que la matemática de Dios es diferente. En la matemática Divina, la sangre de Cristo siempre paga nuestras deudas, ¡todo cambia de figura!</a:t>
          </a:r>
          <a:endParaRPr lang="es-CO" dirty="0">
            <a:solidFill>
              <a:srgbClr val="002060"/>
            </a:solidFill>
          </a:endParaRPr>
        </a:p>
      </dgm:t>
    </dgm:pt>
    <dgm:pt modelId="{55F9CBD0-614E-486D-9489-0D4B2CC721B6}" type="parTrans" cxnId="{0DDA95D2-1A1A-4335-8EF2-45CDD4FCAB14}">
      <dgm:prSet/>
      <dgm:spPr/>
      <dgm:t>
        <a:bodyPr/>
        <a:lstStyle/>
        <a:p>
          <a:endParaRPr lang="es-CO"/>
        </a:p>
      </dgm:t>
    </dgm:pt>
    <dgm:pt modelId="{2B1A2CEB-6B1B-4315-9C68-AD85D11EBFEB}" type="sibTrans" cxnId="{0DDA95D2-1A1A-4335-8EF2-45CDD4FCAB14}">
      <dgm:prSet/>
      <dgm:spPr/>
      <dgm:t>
        <a:bodyPr/>
        <a:lstStyle/>
        <a:p>
          <a:endParaRPr lang="es-CO"/>
        </a:p>
      </dgm:t>
    </dgm:pt>
    <dgm:pt modelId="{01FF8851-23DD-493A-9CEC-E1FEAC4217FB}">
      <dgm:prSet/>
      <dgm:spPr>
        <a:solidFill>
          <a:srgbClr val="002060"/>
        </a:solidFill>
      </dgm:spPr>
      <dgm:t>
        <a:bodyPr/>
        <a:lstStyle/>
        <a:p>
          <a:pPr rtl="0"/>
          <a:r>
            <a:rPr lang="es-CO" i="1" dirty="0" smtClean="0"/>
            <a:t>Al leer la Biblia descubrimos que Jesús no despreció la ley, pues ella forma parte de la vida de los que se convierten. Él mismo dijo: </a:t>
          </a:r>
          <a:r>
            <a:rPr lang="es-CO" b="1" i="1" dirty="0" smtClean="0"/>
            <a:t>“</a:t>
          </a:r>
          <a:r>
            <a:rPr lang="es-CO" b="1" i="1" dirty="0" smtClean="0">
              <a:latin typeface="Agency FB" pitchFamily="34" charset="0"/>
            </a:rPr>
            <a:t>No penséis que he venido para abrogar la ley o los profetas. No he venido para abrogar, sino para cumplir</a:t>
          </a:r>
          <a:r>
            <a:rPr lang="es-CO" b="1" i="1" dirty="0" smtClean="0"/>
            <a:t>”. </a:t>
          </a:r>
          <a:r>
            <a:rPr lang="es-CO" b="1" i="1" u="sng" dirty="0" smtClean="0"/>
            <a:t>Mateo 5: 17.</a:t>
          </a:r>
          <a:endParaRPr lang="es-CO" u="sng" dirty="0"/>
        </a:p>
      </dgm:t>
    </dgm:pt>
    <dgm:pt modelId="{8E67B85A-8025-40E6-8350-355D6FC54066}" type="parTrans" cxnId="{AC301A5F-4888-4CA0-A748-595A9CBDE0FC}">
      <dgm:prSet/>
      <dgm:spPr/>
      <dgm:t>
        <a:bodyPr/>
        <a:lstStyle/>
        <a:p>
          <a:endParaRPr lang="es-CO"/>
        </a:p>
      </dgm:t>
    </dgm:pt>
    <dgm:pt modelId="{F31CC866-CE67-4DAD-BA75-6DA50435D7F4}" type="sibTrans" cxnId="{AC301A5F-4888-4CA0-A748-595A9CBDE0FC}">
      <dgm:prSet/>
      <dgm:spPr/>
      <dgm:t>
        <a:bodyPr/>
        <a:lstStyle/>
        <a:p>
          <a:endParaRPr lang="es-CO"/>
        </a:p>
      </dgm:t>
    </dgm:pt>
    <dgm:pt modelId="{141B255A-5A19-49A7-8049-0B14D21483E8}" type="pres">
      <dgm:prSet presAssocID="{F3C9B1AA-4A04-401B-A718-A753D4DCFE68}" presName="linear" presStyleCnt="0">
        <dgm:presLayoutVars>
          <dgm:animLvl val="lvl"/>
          <dgm:resizeHandles val="exact"/>
        </dgm:presLayoutVars>
      </dgm:prSet>
      <dgm:spPr/>
      <dgm:t>
        <a:bodyPr/>
        <a:lstStyle/>
        <a:p>
          <a:endParaRPr lang="es-CO"/>
        </a:p>
      </dgm:t>
    </dgm:pt>
    <dgm:pt modelId="{02E332DC-A6AF-4C35-AE52-78594C8F27AF}" type="pres">
      <dgm:prSet presAssocID="{6E6F3566-A0CB-4B05-86EF-82AF0898B6A2}" presName="parentText" presStyleLbl="node1" presStyleIdx="0" presStyleCnt="2">
        <dgm:presLayoutVars>
          <dgm:chMax val="0"/>
          <dgm:bulletEnabled val="1"/>
        </dgm:presLayoutVars>
      </dgm:prSet>
      <dgm:spPr/>
      <dgm:t>
        <a:bodyPr/>
        <a:lstStyle/>
        <a:p>
          <a:endParaRPr lang="es-CO"/>
        </a:p>
      </dgm:t>
    </dgm:pt>
    <dgm:pt modelId="{EA935E01-BB6C-40D8-A5EC-0AF54EFD1633}" type="pres">
      <dgm:prSet presAssocID="{2B1A2CEB-6B1B-4315-9C68-AD85D11EBFEB}" presName="spacer" presStyleCnt="0"/>
      <dgm:spPr/>
    </dgm:pt>
    <dgm:pt modelId="{BE4CFC81-64AB-4E7E-A8E7-DE888F7DED98}" type="pres">
      <dgm:prSet presAssocID="{01FF8851-23DD-493A-9CEC-E1FEAC4217FB}" presName="parentText" presStyleLbl="node1" presStyleIdx="1" presStyleCnt="2" custScaleX="99749">
        <dgm:presLayoutVars>
          <dgm:chMax val="0"/>
          <dgm:bulletEnabled val="1"/>
        </dgm:presLayoutVars>
      </dgm:prSet>
      <dgm:spPr/>
      <dgm:t>
        <a:bodyPr/>
        <a:lstStyle/>
        <a:p>
          <a:endParaRPr lang="es-CO"/>
        </a:p>
      </dgm:t>
    </dgm:pt>
  </dgm:ptLst>
  <dgm:cxnLst>
    <dgm:cxn modelId="{03669907-7B9D-4506-B413-068393E26DAA}" type="presOf" srcId="{6E6F3566-A0CB-4B05-86EF-82AF0898B6A2}" destId="{02E332DC-A6AF-4C35-AE52-78594C8F27AF}" srcOrd="0" destOrd="0" presId="urn:microsoft.com/office/officeart/2005/8/layout/vList2"/>
    <dgm:cxn modelId="{0DDA95D2-1A1A-4335-8EF2-45CDD4FCAB14}" srcId="{F3C9B1AA-4A04-401B-A718-A753D4DCFE68}" destId="{6E6F3566-A0CB-4B05-86EF-82AF0898B6A2}" srcOrd="0" destOrd="0" parTransId="{55F9CBD0-614E-486D-9489-0D4B2CC721B6}" sibTransId="{2B1A2CEB-6B1B-4315-9C68-AD85D11EBFEB}"/>
    <dgm:cxn modelId="{4AC41A76-6515-4DAE-9DAF-0F0B7FBC791B}" type="presOf" srcId="{01FF8851-23DD-493A-9CEC-E1FEAC4217FB}" destId="{BE4CFC81-64AB-4E7E-A8E7-DE888F7DED98}" srcOrd="0" destOrd="0" presId="urn:microsoft.com/office/officeart/2005/8/layout/vList2"/>
    <dgm:cxn modelId="{AC301A5F-4888-4CA0-A748-595A9CBDE0FC}" srcId="{F3C9B1AA-4A04-401B-A718-A753D4DCFE68}" destId="{01FF8851-23DD-493A-9CEC-E1FEAC4217FB}" srcOrd="1" destOrd="0" parTransId="{8E67B85A-8025-40E6-8350-355D6FC54066}" sibTransId="{F31CC866-CE67-4DAD-BA75-6DA50435D7F4}"/>
    <dgm:cxn modelId="{C107B8EF-9444-45C4-AE9F-F159E8B89DBF}" type="presOf" srcId="{F3C9B1AA-4A04-401B-A718-A753D4DCFE68}" destId="{141B255A-5A19-49A7-8049-0B14D21483E8}" srcOrd="0" destOrd="0" presId="urn:microsoft.com/office/officeart/2005/8/layout/vList2"/>
    <dgm:cxn modelId="{64A0B7DE-9855-49C2-B435-2098354484E7}" type="presParOf" srcId="{141B255A-5A19-49A7-8049-0B14D21483E8}" destId="{02E332DC-A6AF-4C35-AE52-78594C8F27AF}" srcOrd="0" destOrd="0" presId="urn:microsoft.com/office/officeart/2005/8/layout/vList2"/>
    <dgm:cxn modelId="{BAC2AB89-809E-4E47-BA79-ED5074E8CA03}" type="presParOf" srcId="{141B255A-5A19-49A7-8049-0B14D21483E8}" destId="{EA935E01-BB6C-40D8-A5EC-0AF54EFD1633}" srcOrd="1" destOrd="0" presId="urn:microsoft.com/office/officeart/2005/8/layout/vList2"/>
    <dgm:cxn modelId="{BF1FB857-9867-4E7E-8B16-6C9608297E1A}" type="presParOf" srcId="{141B255A-5A19-49A7-8049-0B14D21483E8}" destId="{BE4CFC81-64AB-4E7E-A8E7-DE888F7DED9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D20CCF-8C4C-4236-8C15-86B710A203A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EF87CB8-FD1C-4525-B7F8-C93F1E178B58}">
      <dgm:prSet/>
      <dgm:spPr>
        <a:solidFill>
          <a:srgbClr val="002060"/>
        </a:solidFill>
      </dgm:spPr>
      <dgm:t>
        <a:bodyPr/>
        <a:lstStyle/>
        <a:p>
          <a:pPr rtl="0"/>
          <a:r>
            <a:rPr lang="es-CO" dirty="0" smtClean="0"/>
            <a:t>Jesús mostró a los hombres el lugar que la ley ocupa. El dijo a los que lo habían aceptado como Salvador personal:  «Si me amáis, guardad mis mandamientos»</a:t>
          </a:r>
          <a:r>
            <a:rPr lang="es-CO" u="sng" dirty="0" smtClean="0"/>
            <a:t>(Juan 14: 15)</a:t>
          </a:r>
          <a:r>
            <a:rPr lang="es-CO" dirty="0" smtClean="0"/>
            <a:t>. Por tanto, la Ley debe ocupar el corazón de sus seguidores.</a:t>
          </a:r>
          <a:endParaRPr lang="es-CO" dirty="0"/>
        </a:p>
      </dgm:t>
    </dgm:pt>
    <dgm:pt modelId="{2B2CD815-0A00-4A81-9B2E-88A549C0603C}" type="parTrans" cxnId="{3E938764-8455-4C3E-BE16-422A52E008EF}">
      <dgm:prSet/>
      <dgm:spPr/>
      <dgm:t>
        <a:bodyPr/>
        <a:lstStyle/>
        <a:p>
          <a:endParaRPr lang="es-CO"/>
        </a:p>
      </dgm:t>
    </dgm:pt>
    <dgm:pt modelId="{76F215A8-54EF-482A-A968-DBF813979606}" type="sibTrans" cxnId="{3E938764-8455-4C3E-BE16-422A52E008EF}">
      <dgm:prSet/>
      <dgm:spPr/>
      <dgm:t>
        <a:bodyPr/>
        <a:lstStyle/>
        <a:p>
          <a:endParaRPr lang="es-CO"/>
        </a:p>
      </dgm:t>
    </dgm:pt>
    <dgm:pt modelId="{571AAB02-B3A9-476D-8ED2-7D718AD76425}">
      <dgm:prSet/>
      <dgm:spPr>
        <a:solidFill>
          <a:srgbClr val="002060"/>
        </a:solidFill>
      </dgm:spPr>
      <dgm:t>
        <a:bodyPr/>
        <a:lstStyle/>
        <a:p>
          <a:pPr rtl="0"/>
          <a:r>
            <a:rPr lang="es-CO" dirty="0" smtClean="0"/>
            <a:t>Y, al obedecerla. Él mostró como ella debe cumplirse. Abolir los Diez Mandamientos sería permitir que sus seguidores maten, roben, adulteren y hagan todo lo demás que la ley prohíbe. ¡Jesús jamás permitiría eso! Porque esto equivaldría a vivir como vivían antes de conocerle.</a:t>
          </a:r>
          <a:endParaRPr lang="es-CO" dirty="0"/>
        </a:p>
      </dgm:t>
    </dgm:pt>
    <dgm:pt modelId="{CFAF56D8-8F98-469B-AB6F-229D964E662F}" type="parTrans" cxnId="{8B883BD9-D8B4-4DA0-ABC8-2A6256171CEE}">
      <dgm:prSet/>
      <dgm:spPr/>
      <dgm:t>
        <a:bodyPr/>
        <a:lstStyle/>
        <a:p>
          <a:endParaRPr lang="es-CO"/>
        </a:p>
      </dgm:t>
    </dgm:pt>
    <dgm:pt modelId="{BF6BBD6A-C61E-4CAE-B0E2-403E882BB14F}" type="sibTrans" cxnId="{8B883BD9-D8B4-4DA0-ABC8-2A6256171CEE}">
      <dgm:prSet/>
      <dgm:spPr/>
      <dgm:t>
        <a:bodyPr/>
        <a:lstStyle/>
        <a:p>
          <a:endParaRPr lang="es-CO"/>
        </a:p>
      </dgm:t>
    </dgm:pt>
    <dgm:pt modelId="{238C20CE-4D5F-4E19-98F5-11B36B0E1E94}" type="pres">
      <dgm:prSet presAssocID="{A1D20CCF-8C4C-4236-8C15-86B710A203A4}" presName="linear" presStyleCnt="0">
        <dgm:presLayoutVars>
          <dgm:animLvl val="lvl"/>
          <dgm:resizeHandles val="exact"/>
        </dgm:presLayoutVars>
      </dgm:prSet>
      <dgm:spPr/>
      <dgm:t>
        <a:bodyPr/>
        <a:lstStyle/>
        <a:p>
          <a:endParaRPr lang="es-CO"/>
        </a:p>
      </dgm:t>
    </dgm:pt>
    <dgm:pt modelId="{B670071F-87F3-46FC-86EE-9589C3EA791E}" type="pres">
      <dgm:prSet presAssocID="{4EF87CB8-FD1C-4525-B7F8-C93F1E178B58}" presName="parentText" presStyleLbl="node1" presStyleIdx="0" presStyleCnt="2">
        <dgm:presLayoutVars>
          <dgm:chMax val="0"/>
          <dgm:bulletEnabled val="1"/>
        </dgm:presLayoutVars>
      </dgm:prSet>
      <dgm:spPr/>
      <dgm:t>
        <a:bodyPr/>
        <a:lstStyle/>
        <a:p>
          <a:endParaRPr lang="es-CO"/>
        </a:p>
      </dgm:t>
    </dgm:pt>
    <dgm:pt modelId="{7F3D64FB-76A3-44E9-8256-BB0F1F34F557}" type="pres">
      <dgm:prSet presAssocID="{76F215A8-54EF-482A-A968-DBF813979606}" presName="spacer" presStyleCnt="0"/>
      <dgm:spPr/>
    </dgm:pt>
    <dgm:pt modelId="{C093431E-0B8C-4393-A46B-BE046E695EF6}" type="pres">
      <dgm:prSet presAssocID="{571AAB02-B3A9-476D-8ED2-7D718AD76425}" presName="parentText" presStyleLbl="node1" presStyleIdx="1" presStyleCnt="2">
        <dgm:presLayoutVars>
          <dgm:chMax val="0"/>
          <dgm:bulletEnabled val="1"/>
        </dgm:presLayoutVars>
      </dgm:prSet>
      <dgm:spPr/>
      <dgm:t>
        <a:bodyPr/>
        <a:lstStyle/>
        <a:p>
          <a:endParaRPr lang="es-CO"/>
        </a:p>
      </dgm:t>
    </dgm:pt>
  </dgm:ptLst>
  <dgm:cxnLst>
    <dgm:cxn modelId="{67666D46-2784-4E45-A828-DC4ED100A52A}" type="presOf" srcId="{A1D20CCF-8C4C-4236-8C15-86B710A203A4}" destId="{238C20CE-4D5F-4E19-98F5-11B36B0E1E94}" srcOrd="0" destOrd="0" presId="urn:microsoft.com/office/officeart/2005/8/layout/vList2"/>
    <dgm:cxn modelId="{3E938764-8455-4C3E-BE16-422A52E008EF}" srcId="{A1D20CCF-8C4C-4236-8C15-86B710A203A4}" destId="{4EF87CB8-FD1C-4525-B7F8-C93F1E178B58}" srcOrd="0" destOrd="0" parTransId="{2B2CD815-0A00-4A81-9B2E-88A549C0603C}" sibTransId="{76F215A8-54EF-482A-A968-DBF813979606}"/>
    <dgm:cxn modelId="{8B883BD9-D8B4-4DA0-ABC8-2A6256171CEE}" srcId="{A1D20CCF-8C4C-4236-8C15-86B710A203A4}" destId="{571AAB02-B3A9-476D-8ED2-7D718AD76425}" srcOrd="1" destOrd="0" parTransId="{CFAF56D8-8F98-469B-AB6F-229D964E662F}" sibTransId="{BF6BBD6A-C61E-4CAE-B0E2-403E882BB14F}"/>
    <dgm:cxn modelId="{C8F25126-93B5-42A7-B145-FA6444B6930C}" type="presOf" srcId="{4EF87CB8-FD1C-4525-B7F8-C93F1E178B58}" destId="{B670071F-87F3-46FC-86EE-9589C3EA791E}" srcOrd="0" destOrd="0" presId="urn:microsoft.com/office/officeart/2005/8/layout/vList2"/>
    <dgm:cxn modelId="{F017E577-FE3F-4C83-850C-9E9AAAF61F3F}" type="presOf" srcId="{571AAB02-B3A9-476D-8ED2-7D718AD76425}" destId="{C093431E-0B8C-4393-A46B-BE046E695EF6}" srcOrd="0" destOrd="0" presId="urn:microsoft.com/office/officeart/2005/8/layout/vList2"/>
    <dgm:cxn modelId="{0893A305-BDCC-47AF-BB39-AC9611036417}" type="presParOf" srcId="{238C20CE-4D5F-4E19-98F5-11B36B0E1E94}" destId="{B670071F-87F3-46FC-86EE-9589C3EA791E}" srcOrd="0" destOrd="0" presId="urn:microsoft.com/office/officeart/2005/8/layout/vList2"/>
    <dgm:cxn modelId="{F822BED3-76F0-42F2-B9AB-12084D921822}" type="presParOf" srcId="{238C20CE-4D5F-4E19-98F5-11B36B0E1E94}" destId="{7F3D64FB-76A3-44E9-8256-BB0F1F34F557}" srcOrd="1" destOrd="0" presId="urn:microsoft.com/office/officeart/2005/8/layout/vList2"/>
    <dgm:cxn modelId="{94BFEA42-19B4-4907-8028-586E0AA8F48E}" type="presParOf" srcId="{238C20CE-4D5F-4E19-98F5-11B36B0E1E94}" destId="{C093431E-0B8C-4393-A46B-BE046E695EF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332DC-A6AF-4C35-AE52-78594C8F27AF}">
      <dsp:nvSpPr>
        <dsp:cNvPr id="0" name=""/>
        <dsp:cNvSpPr/>
      </dsp:nvSpPr>
      <dsp:spPr>
        <a:xfrm>
          <a:off x="0" y="174984"/>
          <a:ext cx="8229600" cy="2678568"/>
        </a:xfrm>
        <a:prstGeom prst="roundRect">
          <a:avLst/>
        </a:prstGeom>
        <a:gradFill rotWithShape="0">
          <a:gsLst>
            <a:gs pos="0">
              <a:srgbClr val="FFEFD1"/>
            </a:gs>
            <a:gs pos="64999">
              <a:srgbClr val="F0EBD5"/>
            </a:gs>
            <a:gs pos="100000">
              <a:srgbClr val="D1C39F"/>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es-CO" sz="3000" kern="1200" dirty="0" smtClean="0">
              <a:solidFill>
                <a:srgbClr val="002060"/>
              </a:solidFill>
            </a:rPr>
            <a:t>Es así como estudiando la Biblia, comenzamos a percibir que la matemática de Dios es diferente. En la matemática Divina, la sangre de Cristo siempre paga nuestras deudas, ¡todo cambia de figura!</a:t>
          </a:r>
          <a:endParaRPr lang="es-CO" sz="3000" kern="1200" dirty="0">
            <a:solidFill>
              <a:srgbClr val="002060"/>
            </a:solidFill>
          </a:endParaRPr>
        </a:p>
      </dsp:txBody>
      <dsp:txXfrm>
        <a:off x="130757" y="305741"/>
        <a:ext cx="7968086" cy="2417054"/>
      </dsp:txXfrm>
    </dsp:sp>
    <dsp:sp modelId="{BE4CFC81-64AB-4E7E-A8E7-DE888F7DED98}">
      <dsp:nvSpPr>
        <dsp:cNvPr id="0" name=""/>
        <dsp:cNvSpPr/>
      </dsp:nvSpPr>
      <dsp:spPr>
        <a:xfrm>
          <a:off x="10328" y="2939953"/>
          <a:ext cx="8208943" cy="267856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es-CO" sz="3000" i="1" kern="1200" dirty="0" smtClean="0"/>
            <a:t>Al leer la Biblia descubrimos que Jesús no despreció la ley, pues ella forma parte de la vida de los que se convierten. Él mismo dijo: </a:t>
          </a:r>
          <a:r>
            <a:rPr lang="es-CO" sz="3000" b="1" i="1" kern="1200" dirty="0" smtClean="0"/>
            <a:t>“</a:t>
          </a:r>
          <a:r>
            <a:rPr lang="es-CO" sz="3000" b="1" i="1" kern="1200" dirty="0" smtClean="0">
              <a:latin typeface="Agency FB" pitchFamily="34" charset="0"/>
            </a:rPr>
            <a:t>No penséis que he venido para abrogar la ley o los profetas. No he venido para abrogar, sino para cumplir</a:t>
          </a:r>
          <a:r>
            <a:rPr lang="es-CO" sz="3000" b="1" i="1" kern="1200" dirty="0" smtClean="0"/>
            <a:t>”. </a:t>
          </a:r>
          <a:r>
            <a:rPr lang="es-CO" sz="3000" b="1" i="1" u="sng" kern="1200" dirty="0" smtClean="0"/>
            <a:t>Mateo 5: 17.</a:t>
          </a:r>
          <a:endParaRPr lang="es-CO" sz="3000" u="sng" kern="1200" dirty="0"/>
        </a:p>
      </dsp:txBody>
      <dsp:txXfrm>
        <a:off x="141085" y="3070710"/>
        <a:ext cx="7947429" cy="24170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70071F-87F3-46FC-86EE-9589C3EA791E}">
      <dsp:nvSpPr>
        <dsp:cNvPr id="0" name=""/>
        <dsp:cNvSpPr/>
      </dsp:nvSpPr>
      <dsp:spPr>
        <a:xfrm>
          <a:off x="0" y="19084"/>
          <a:ext cx="8229600" cy="29815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O" sz="2900" kern="1200" dirty="0" smtClean="0"/>
            <a:t>Jesús mostró a los hombres el lugar que la ley ocupa. El dijo a los que lo habían aceptado como Salvador personal:  «Si me amáis, guardad mis mandamientos»</a:t>
          </a:r>
          <a:r>
            <a:rPr lang="es-CO" sz="2900" u="sng" kern="1200" dirty="0" smtClean="0"/>
            <a:t>(Juan 14: 15)</a:t>
          </a:r>
          <a:r>
            <a:rPr lang="es-CO" sz="2900" kern="1200" dirty="0" smtClean="0"/>
            <a:t>. Por tanto, la Ley debe ocupar el corazón de sus seguidores.</a:t>
          </a:r>
          <a:endParaRPr lang="es-CO" sz="2900" kern="1200" dirty="0"/>
        </a:p>
      </dsp:txBody>
      <dsp:txXfrm>
        <a:off x="145550" y="164634"/>
        <a:ext cx="7938500" cy="2690498"/>
      </dsp:txXfrm>
    </dsp:sp>
    <dsp:sp modelId="{C093431E-0B8C-4393-A46B-BE046E695EF6}">
      <dsp:nvSpPr>
        <dsp:cNvPr id="0" name=""/>
        <dsp:cNvSpPr/>
      </dsp:nvSpPr>
      <dsp:spPr>
        <a:xfrm>
          <a:off x="0" y="3084203"/>
          <a:ext cx="8229600" cy="298159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O" sz="2900" kern="1200" dirty="0" smtClean="0"/>
            <a:t>Y, al obedecerla. Él mostró como ella debe cumplirse. Abolir los Diez Mandamientos sería permitir que sus seguidores maten, roben, adulteren y hagan todo lo demás que la ley prohíbe. ¡Jesús jamás permitiría eso! Porque esto equivaldría a vivir como vivían antes de conocerle.</a:t>
          </a:r>
          <a:endParaRPr lang="es-CO" sz="2900" kern="1200" dirty="0"/>
        </a:p>
      </dsp:txBody>
      <dsp:txXfrm>
        <a:off x="145550" y="3229753"/>
        <a:ext cx="7938500" cy="269049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14/09/2013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3356992"/>
            <a:ext cx="7772400" cy="1368152"/>
          </a:xfrm>
        </p:spPr>
        <p:txBody>
          <a:bodyPr>
            <a:noAutofit/>
          </a:bodyPr>
          <a:lstStyle/>
          <a:p>
            <a:r>
              <a:rPr lang="es-CO" sz="11500" b="1" dirty="0" smtClean="0">
                <a:solidFill>
                  <a:srgbClr val="FF0000"/>
                </a:solidFill>
              </a:rPr>
              <a:t>10 – 1 = 0</a:t>
            </a:r>
            <a:endParaRPr lang="es-CO" sz="11500" b="1" dirty="0">
              <a:solidFill>
                <a:srgbClr val="FF0000"/>
              </a:solidFill>
            </a:endParaRPr>
          </a:p>
        </p:txBody>
      </p:sp>
      <p:sp>
        <p:nvSpPr>
          <p:cNvPr id="4" name="3 Terminador"/>
          <p:cNvSpPr/>
          <p:nvPr/>
        </p:nvSpPr>
        <p:spPr>
          <a:xfrm>
            <a:off x="395536" y="1229330"/>
            <a:ext cx="8136904" cy="1224136"/>
          </a:xfrm>
          <a:prstGeom prst="flowChartTerminator">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latin typeface="Algerian" pitchFamily="82" charset="0"/>
              </a:rPr>
              <a:t>LAS MATEMATICAS DE DIOS</a:t>
            </a:r>
          </a:p>
        </p:txBody>
      </p:sp>
    </p:spTree>
    <p:extLst>
      <p:ext uri="{BB962C8B-B14F-4D97-AF65-F5344CB8AC3E}">
        <p14:creationId xmlns:p14="http://schemas.microsoft.com/office/powerpoint/2010/main" val="33476218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347864" y="1733037"/>
            <a:ext cx="2575856" cy="3052936"/>
          </a:xfrm>
        </p:spPr>
        <p:txBody>
          <a:bodyPr>
            <a:normAutofit fontScale="77500" lnSpcReduction="20000"/>
          </a:bodyPr>
          <a:lstStyle/>
          <a:p>
            <a:pPr marL="0" indent="0" algn="ctr" fontAlgn="base">
              <a:buNone/>
            </a:pPr>
            <a:r>
              <a:rPr lang="es-CO" sz="3600" b="1" dirty="0"/>
              <a:t>Jesús y la </a:t>
            </a:r>
            <a:r>
              <a:rPr lang="es-CO" sz="3600" b="1" dirty="0" smtClean="0"/>
              <a:t>ley:</a:t>
            </a:r>
            <a:r>
              <a:rPr lang="es-CO" b="1" dirty="0" smtClean="0"/>
              <a:t> </a:t>
            </a:r>
            <a:r>
              <a:rPr lang="es-CO" dirty="0" smtClean="0"/>
              <a:t>Durante </a:t>
            </a:r>
            <a:r>
              <a:rPr lang="es-CO" dirty="0"/>
              <a:t>mi infancia oí hablar de Dios con una gran balanza en la mano, pesando los buenos y los malos actos que yo cometía. </a:t>
            </a:r>
          </a:p>
        </p:txBody>
      </p:sp>
      <p:pic>
        <p:nvPicPr>
          <p:cNvPr id="1026" name="Picture 2" descr="http://www.esperanzaweb.com/wp-content/uploads/2010/11/jesus-y-la-ley-2-300x1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230" y="1700808"/>
            <a:ext cx="2857500" cy="288032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404664"/>
            <a:ext cx="8352928" cy="830997"/>
          </a:xfrm>
          <a:prstGeom prst="rect">
            <a:avLst/>
          </a:prstGeom>
        </p:spPr>
        <p:txBody>
          <a:bodyPr wrap="square">
            <a:spAutoFit/>
          </a:bodyPr>
          <a:lstStyle/>
          <a:p>
            <a:pPr algn="ctr"/>
            <a:r>
              <a:rPr lang="es-CO" sz="2400" b="1" i="1" dirty="0">
                <a:solidFill>
                  <a:srgbClr val="FF0000"/>
                </a:solidFill>
              </a:rPr>
              <a:t>En las </a:t>
            </a:r>
            <a:r>
              <a:rPr lang="es-CO" sz="2400" b="1" i="1" dirty="0" smtClean="0">
                <a:solidFill>
                  <a:srgbClr val="FF0000"/>
                </a:solidFill>
              </a:rPr>
              <a:t>matemáticas </a:t>
            </a:r>
            <a:r>
              <a:rPr lang="es-CO" sz="2400" b="1" i="1" dirty="0">
                <a:solidFill>
                  <a:srgbClr val="FF0000"/>
                </a:solidFill>
              </a:rPr>
              <a:t>humanas todos sabemos que 10-1=9</a:t>
            </a:r>
            <a:r>
              <a:rPr lang="es-CO" sz="2400" b="1" i="1" dirty="0" smtClean="0">
                <a:solidFill>
                  <a:srgbClr val="FF0000"/>
                </a:solidFill>
              </a:rPr>
              <a:t>: Pero en las matemáticas de  Dios esto es diferente,  véanos por qué: </a:t>
            </a:r>
            <a:endParaRPr lang="es-CO" sz="2400" b="1" i="1" dirty="0">
              <a:solidFill>
                <a:srgbClr val="FF0000"/>
              </a:solidFill>
            </a:endParaRPr>
          </a:p>
        </p:txBody>
      </p:sp>
      <p:sp>
        <p:nvSpPr>
          <p:cNvPr id="2" name="AutoShape 2" descr="data:image/jpeg;base64,/9j/4AAQSkZJRgABAQAAAQABAAD/2wCEAAkGBhQSEBUUEhQUFBQVGBcYFBUYFxQXFBQUFxcXFxcUFBgXHCYeFxkjGhQUHy8gIycpLCwsFR4xNTAqNSYrLCkBCQoKDgwOGQ8PGikcHyQpKSkpKSkpKSkpKSksLCwpKSkpLCkpLCwpKSwsKSksKSwsLCkpKSkpLCwsKSwsLCwpLP/AABEIAN0A5AMBIgACEQEDEQH/xAAcAAAABwEBAAAAAAAAAAAAAAAAAQIDBAYHBQj/xAA/EAABAwIEBAQEBAQEBQUAAAABAAIDBBEFEiExBkFRYQcTInEygZGxQqHB0RQjUnIVYqLwQ5Ky4fEIJTNjgv/EABoBAAIDAQEAAAAAAAAAAAAAAAECAAMEBQb/xAAnEQACAgICAgICAgMBAAAAAAAAAQIRAyESMUFRBCITYTKxQnGRFP/aAAwDAQACEQMRAD8AxV3VEjeUCrWKABKDtEkogVCBpxo0Td04HhFEAfdIzpTim1GyIBKBKBCS4qthCulAosqMIWMKQRIEo2AU1ONt/v7JoFKTIAoxoigHoBEAkokZKFlAh3sl5tE3ugEAUOhCybuhmQsKA06qSBoozRqpbW3+SaJGJtySXhO57C6a3Ub9EQAwolp/CXDMTaZpnaC95LtSLhpAsD9L/NBTiDmjJ7JQCMgIiVCBBONCaSroogScB0SSEhQgpJCNBBhCeUcQBcL7X19klzk/huHvmkbHG0ue42ACrbpNjxVs293AeFTU7Az0uyj1tfZ5uN3A76rlu8CWvYTFU68g5o25XIXL4f4PqnSCHO27dHan0e/VWtmF19A+7S2YdLm9vYrjLNkU207R0JYYVV7Mc4h4clo5nRStILToeTh1HULkkL0yJKXFYTFUR+puhBFpGO6tKyfxA8L3ULfOid5kF7HT1Mvtm5W7roY8ya2YZRpmftSrogEp61xK2JQQQRABKak3RgqEDcESWW6pJaoQJqMBG1qAYgQVGE4ZOQSQ1GSpYRTWnYc1aMA4GlkLXvGRuhA/EfZO8CcO+ZIJHjQaNB5uWz4Lg+Yhv1Nth2XNz/Jlz/Hj7NUMaUeUjkYJwrK+IEtB1sC46kABBaTFBlAA0A2RLQozr+Rlc430eMCUSMhGAtYokIwECjBUIC6CMvCJMEFkRRhhTEm6Rsgsq1eHpy1Jd6s2U5CAT6tNNNtLqr0bQZGh2xIv7X1W+QPp6SJrIIxcgatGpHUnmuf83Kow4+zb8aLvkiDQ/wCIQzGaOAvEg1B5/suvFj8oeG1MbonkjcHL9VLk4yhp2MDnAkjYa29+i62H4oyrbezXNPI6rFDHHikmW5cjbto5mJ2jmhnjtd5yvYN3jk7TorHU0DJ4XxyC7XtsQe/+7qp4vh5pquOoaCYL5XNJJyZtAR2V1jkBbcbcrK/FtNMon0meVuJMFdSVUkLhbI4gd28iO1lAK2nxv4ea+BlU0ethDHnmWnYlYqWLo4J8omeSGyEEojqkjurmIEggggQcA05I2uSQdktrR81ACmNF0ZISmpFrlQI4XhKpYy6RrWi5JAA5m5U/AuGJ6yTy4Iy93M8gOpPILduBfCKCiyyz2lnGt/wMP+Ucz3SMdVHbG+C+DXtjbmaWNAG+5J3NloFHRtjFmj37p7Mk5lmxYY47a7JlzOY6iTRegrimzxbyQRoirxwIkY1Sw1EAAywRAoHZJBRsg8Qoz3eycJTV0jCggdVs/CNY40kIfGX2adb2uLm11jA3WlcFVb5qJ7M2QRHR4NtHa5T15rn/ADl9LNnxWraLrDhlMHtdJE1jb65jcfmu5SQUpeDAchv/AMM/cbKp4DgVPK61VUPd2L7AruRcANa7zKGoczoL5mlYsVJW3Zdl9CfEalnETCJc0eYXaBYk8vddPh7F3mMZ2nlqPbmmIKKecmGrsSw+gtFmu/zJ+swqSADyzmHNFOm2ug6cVF9nTx+ibU0ksR1zsItzBtcfmAvME8Ba5zSLFpII6WXqHDHlzRff9VkfjJwwIKltQwWZN8Q5CQb/AF0K2/HnUv0zHkjWjNCy6aIUpwTLwugUDaCPKgB1QCKY1PtZseSRGF08EwOarkEcLC4npsO5KKIRDcaBXvgbwnmqyJJ7xQ8iR6nf2g/dXzgzwmjprPntLLobEDKw9uvutFijDdAhKkiv8nhEDAOHoKKLy4GBo/EfxOPVx5rqFyac/XRBv1VAG7HS5JKCWyNEgiyCfsghQDxUSgGo2lAFaUWBltkYSgg1qJBBSA5LyEmw1JNgBuSeyuWBeEtXUML3jyR+HPcFx6Ach3VGTLGCuTHjFspZdokZV1cR4WqYXua+GQEG3wkg+x5pqLh+pcbNglP/AOHfsipRe0wdHOsrz4b1UTvMp5X+X5haWnqRpb3XFh4CrjtTS/8AKuhT+FmImxFO4e5aD91XlgskXFlkJ8XaLBjHC9QZg2F/mFxswDc+/IbJ3BOKa+iqBSvZd17ZXd+45KVS0eIUcXmVTGtEdsjszbi2hDrJh7/44mWnikMot69//C5b+suNa9mhZG+zWqWpcQ0vyh/MDYLpiQEG9lj9PieJQEebBI8cjYk2Cs2G8STE/wAyGRo53adEOfDUiSje0W+mZYkfRcnj7BBVYfKy13NGdn9zddPkp0Ne2QXZ8tLKVrl2vfforVOloqls8p3tcHRIcFoWPeE1VmllY2PKXOLGB3rc25Ppb+iz2RuUkEWINiDuCujDIpIpaEuCS4XT1LTOlcGRtLnONg0C5J7BbJwF4KhuWauFzoWwg7f3n9E9kqtspfA3hlUVxDiDHBzkI3H+Xqt6wDhaCiiEcDLf1OOrnG25K6jQGNDWgNA0AGgAHsm/MuimVTlekOh6SZU046pTIkj2Vi90+yNJjbZOgoUMhTWo7pLpLKDNXF5yxi/V3IfNSxh2oxJjHWJ+yJRRhLDq83dzKCFi7PICNgRhBq0LRbY4NkPMOvIHojsm3pmweSThNWYp45AAS14IB2NjzWj8acdSlsVRTSuYH3aQDpdttbHmsxpnkOzD8Oq6tRrh7SdSJXa+4C5/yIKUot+/7NONriyafE2vvf8AiHHsbJbPFSvBuJv9IVRKKy0LHH0UsujvF3Edf51r/wCUfkmR4p4hcn+Idr2H7KoII8EAuFB4hzettUTURyNsWvJ9P+ZvQpqk44kpWOZRufG15u4kgntboqrZAJPwwu6G5Po77OOKwOzCplve/wARt9F2Kbj6uf6TUvueeh/RUhdfCJgLX5H8kmbHFq6LcNSlTNOwTD8SkAdHV/FrYn9LLuVHC+JPFpKt1uxsudwniRYW2sR+61KN+dgIXIhkc7V1Roy41jekYtxnglXQOp5/4h8pz21cbNduB7Fcmq4Gq62vfmibDmIc8/8ADbfW4PO62vEqCOVuSZoewOBaOhGxVP4v43kpJfKY1tjs+35e4WvDOpJVv2ZJ34LJwdwRS4c0FgzynR0rhqeob/SFZJK8DcrHoONauocGRkjlmsLW9yp8mD1UgHnVBt200W+2zNJvyzQJeIYm3BcL9L3TMeOg6gad1ToPIpxvndb+47dVxMY4wkJysDY2nUF2iPRWrfRoVZxPHHq9wHa6rmLeL7I9IWeYeuzfqszqcQ813qzzvOwbey72D+HdZV5S9jadg2J0db2U7LVCuw6vxer3utHlZfYBtz+asXDNRjc7g50mRhIPqaNvZWnBeB6SjaDlD3jdx1N+3RT8Q4gyizbNHff5BHikBzXgmNPltBqJc7ra7Nb9Aok2PnaJoDRzVemldIdbn3+6nUkBNgEGrK7JD6px1cTdBdaLAGkDMdUFOKIeSMyUHpvMjAV9mgddKmy4ow1GgyJADCG5tbE29+ystA8Ow98ZaL6vafYgFV+qADGC2tiSb3vfkei6lLOxkcRI0eJGvs7U3Olxy5LLlXNL/ZfDVnBKJKkGpSVeUhJbEhBQg4XpJRWQCJAwFKpJcrvumOSNiD2hounZp3CVddtr6t29uS17hmvzx2O6wfhaYFocPiGhstR4Wryx41377LzmRfizHXyR/JjTLw+MZtRsqLx9grp4my6ENfsQL72Wg1Grbg7hV2oohNTyRXGhJBF+Z5LROXGSZy6szyKrjgGW+Q32/RHW8TOeMscU0h7NcB9l16aakpiTUQh0jfxuN722IBR1ni3Ttv5bew0AXUjljNWtmeWNp0cClwOvn9LIRCD+J+hXeoPCJmj6ydzzza02A7X3XLn8XHFoyN162SI+M5pAM7w0HUWt+aaNvwB8kX6jpKKjAEMTARz3d9SlS8Ql98unZUBuPMvqblTqWsqJHfyYXOb1At+atoq+z7LX/Ek87klRpY473JLnfko+G8P1khvKBG3Tnc/QK0YfwyyN19XHqdfySOXgijRzKDDXTG9i1vU/orPSYeyMaDVLfUNYNSBZV/GOL2NaQxwJ6pbYdI7FVjrGOLb7ILJK7iAueSSfugjsW2Ytm0QaiRrQaReYINGo7pF0/RxFz2gaklI+hkh3FX3kt/SA3YDYW5JyeK0EbrN+Jw3Nzax1HRQZScxvvqp1S4/w8QJ0u8gW22F789lW1SSG7shTn1e6bTtQNR3CaTiBIwiQUIHdAIkFCC7pTQmwUthRCWvhBpEcjzfKHNGbkHam30V6wOvLhppY6dVD4dwYN4dmlI9T5M4PZhA/dRMFlPpePhdv7rjfOxK2zofHyWuL8GyYRiGeNo19+WidyZT6G2v12J7qs8PVFrbi4NtfSb7exVn8n+UAbkge/wD5VGGXNNeijLGpFL444bFTCX6B43I17fRU6i8G5pWhzJonA9yCOxWrUrbtLXDmRtpa65dHSyMkfFEchdqwm/Lor/iTcWoX2TJuNlRg8EagaGaMD2JIXYpPCEADzJyeuVtlZMM4ilD3Qzi0jeZ/EOq6zJ9bFdR2zC5s5mE8D0cG0Qc7+p2v5bLvtAFsoA7DZNhg3S3PsEvArchyScNBJ0/ZVzFONWt9MfqPUKHxBVSzOyR6NG55KJRcMODLAG+tzzN0eILOPiONPkOaRxA6X0+armIY0C3Kwj/fdWLF+BqmR2lrLiw+ElUfie1oPzKKaLFFeStyYmbnb5WQWjYX4URtjtI4l19x8kScP19mAIIIJxwKdQxOGZ7b+hu4NrX0v+ag3XTiaW0znX+NwaBbfKLk3+YSTeh4nOKnVUrjBEM12tzWH9JJ1HfkVAUyopcsUbrj1F3PXQgajko+0GPTE1EmZjOouD+iiBPMBLSBy1PZMlFKlQgSCCMIkCRokECCgE/BEXEAak6WTLV3uDqXza2Bm4dIz6XBKYZG8Yhggp8DEIHww3d/cRcn6lZVwfUhzHRnlcgLe+J4r0j2gD4SPyXmzDg6KcEf1be5Oiw/IhzTGwTqbNFp6zI0eZoL5QAdxfe/JaJh1YDEOqy4QkFt7utr6hsN7FXDhXFszbaBcbFJQkbskeUTuNncHFpvbcaDZIJ/nMdsRsU5VjVrrE8tDoL9U1Us07jZPje69MoXRJ4kwP8AiY88dmys1adr21sVwuHeJsz/ACaj0vFwHHtyVlw2qLQA7fmudxZwq2dhliFpBqbc+4tzXejtbOe1s7uW1ra35oSU2YaKn8OcVmP+XNsPxHcEaWPZXmllDm5mkEHYhMxKshxYS0AafvdShCBsFMSHiyjDSRFkaok77KTMVzZXZnZR7JKFbEFxKC6UOHgAX3QTUyUeNkSNBWs0gCk1LXNa0G4uMwB215hNQR3cB1IH1U7H2tE7msADW2aLXtcCxtfvdV39khvBzgupiENqeE+nXNsdd+Y5LlqZXSAsjAGzdT115qSVtDRdRY1Raut103sNUw8aoApUu/um8lY2ggjRogSCNBAgAr14P0RkxaC34S5x7BrSqO1an4A098Qe63wxO+VyB+6ZDRNxx/8A+F3t+S89y0j21bcrLgyOAHXW4v8AVehMZP8ALd7FZ6KGNjDI8Nt5hdrocttbHqsmZ1FspjL7FHi4ge+d7XG1ib6gEWFtTbZdfhjErO30NlUon5KmeRoJjIcbHfI46KThtbkI6bhcvJhVaR1cU7Nlp64uYdtNRddKJzXgZd9NVTMGxIOZe+tlYMHmIkyE3NgTYWHZZcM3HKkxcsKTZ1qxuWYjk5tx77JzDMRscp6qPxoSxkczR8Dhm9ioMrzo9p0Ov1XpIrRyHoncQcHsqQXxnJJ1GxPcLhUUdXROtlL2cwNfmrHhWM3sCV3AQ7uj1oZHNwviGKb4XWcN2nQj5Kc+ULnYjwtDKb2yP5OboffuuZHgVYw5RUNczkXAlwH6lTsBPrKkk5RuVKoqbILu3TVLhohaXOdmdzcf2XMxPGxs09VLrQvROq8dDXkDkgq4Yi7U3N+6CgLZ5jRhEjCY1E3C4HOfdlgWAu129OvzUaaUucSdyST7rp4QSyGeQOykNDAMt82c2Ivy0XJKVfyYWEpVYPTHoB6d73vrueiiqVVy3az0gWba43druUX2iLoi3S76BNqRDG0sdc2I+EW3/ZGyDCJGUSIAIII0CCmlbb/6d6HWql7MZ9z+gWJRr0P4AU9qCV1vil365WgfqmGXTL1iw9Lh2WdcTsJia3U+h5PQX0GnyWiYjrfoqLVsLzJzbaw6ttuFjzbSRmWnZldTCTE54LmkNtt8VjZwKTg9QJIyw2zN26q8UGGl9NWMygjLYEjUEnks4rKGSklBI0vvyKoivyJr96NkJ8WXDh/FsjsjloGFVDRJG4Ou74S3kAssLhIwSM3G/wAuSunAWO53tYToTmItzaufkx75ejZJ8omr4xQiWmew82m3vbRUng7EfOgdG8+uIlpHUDmtBhsWDoQsYqsUOH4w9h0ZI75Wd+y7kHZyXG9FlrmGJxtfnZSKDimRuhFx+anYpTF9nNPL8lyXUJFi2/0VuqKbaO83ignkUI+I3u/DsuPDASdb26LpwU4shSJbGa+qll02CZgws2u5dnyg0JiZ99Et0MQSOgQUwUhQS2gUeTkAglMbdXs1InSemmbZxu9zi5vKw0F++65y7mKUDzFC5sVmhli4A+p1ySXd9VzP8Pk/od9CqoyTV2FpkcKdXu/lxdm7fNPHhipBAMEoJFx6DsdiixLBZYsoexwJGxBuPdDnFtKxuLSOYE7D8Vjf5bo20rzs130KdipZAQcrtDvYp20BIiubZJXQxiHLK7W99b9b68u91AUTtWhQkEaCYgtgXpvwWpcmERn+tz3fmB+i8zQjVetOAKLysNpmf/U0/XX9UX0N/iScRcAHE8rqmUJa5gvYFxdfvqrVxE8CKS5G1h89FRK+s8siNo1Db/t9lhyJ87KPaOxgNE0xVBaN3BpPcHp81V/Ebhs+UXWvp9DbdXLhRxNCTZvqeSCOeo37p7jKmDqQ35j9E2JVEGTTPOdFir4rgbHccl1uEcWeyriIO7wCOodofuuRjNPkmc0cv2Ujht9quG/KRn/UE08UZJ/s2Qmz1Xg0+aFvbQjnosf8caEtqIphsRa/Ra1hktnka2cMw/VVXxfwvzaK9rlmvceyp+PP6K/GiiWpJjPAGOiqoW5jd7PS75bH6LqvZYkG1vksu8HsZ8qpMLvhkabdnD/tda7WxXNx+262z9opyKmQWvy7DTn7rpQjMAoM1Nmtr7qdD6QAqtiIKsmsQmIY9U7M4OOoS4mWClPyGxisxRsTg11r2vy7/sjWU8d8TP8A414Y70ts0fK90EtEMgRgoEIFazSTY8amazIJXhv9OY2TDq153e4/MphCyTgvCJbZ0pOIJzb+dLYCw9btPzTT8XmccxkkJ65jeyhJTZCNihwivAeTO1geEVFZMI4y4uPMuI0HUrWIuFIsNw+czu8yaRhaLkH1O2yg9+axSDEZGG7XuaeoJH2SqvFJZDeR73e7ifuVRlwyyOrVBUqNDxmgo6LCsjxHLVzAEHd0QOtwQdNFmJKU955pCsxwcLt2BuwI0SNWgJNGy7h3IXrQY1BR0sPnyNibkY0ZuoaNB9F5TwSPNPGOr2j/AFBekPErg11fRtZHbzYvUwcnaWLUJt1oZ9I5WOeI+HyANE9/WL2a7YH2XGxavhnkzQSsccos0fE4m4sB1WTYjgM8Di2WJ7CDY3Bt9UvAK6SnqI5mtzmNwcGm9jbqs84NrTFUY2b9wewQ0YZPaN+YktPvvZdDHcVp3wub5rSbd1iHFXHVTiEwcSIABYMBcB7k3TvDeBGd9pqsxjnZ9z91RynCH2pf9I4KTIWKYNI+Z5DCQRdpAOtvkn8B4fmbVROfE9oD2m5abbhW/C+DWiosa6R8VvSA6zie+uy62F8DvfPmdiD3sadGB9jbodVR/wC6O0v6ZYsdeTSYhcMcCNPsU3xDQebTuaddCuXJgucMEUrrhzSTmJAaN/clWQt0sr/jKUlKUlxspmlXZ5cu6lq7jQxyafXmvQmD1wqIGyNtZwBH6j6rJvFTh/yakvHwvF/nddnwix45TTuO2rf1C3LaFkuSs0Xyvlb6JmpcQVOki59UxMLix3S0VDVOzNuo3ElWYadzhvy91PjiLR1Vb4tqC4hnIa2RB0Z83CjIXOOtyUFa6Wgyt27o0LQeR58RI0FcaQkdkLIKEBZEjQuoQJAoIFAgEEECoQCCCCgDu8GQZ6+mb1lZ/wBQXrU9l5f8JowcWpr8nE/MMcR9l6YgkvdCQZ9EXEYGkHMA4dwD91lniJhmrHxtDbA3ygDbrZa1VDRVXiSmFm6b3+yq0Zm6ZU+CaFkssOdjXAE5rgHW2/stOrcEp/LcTBETY/gb09lROAYMlQ6x0vf9FoeMvywSHo1x/wBKmSKa6Ht+DBv8Na6oecgDc2w0G9rdlP4Ww5jcRdG5txb03J+vdRqGe4J55j911MOP/uMDuZCMYpLoHN8jYcMLGss2w6AKaVUX4i5kwbyVopJszQSpZIu0VTxKwQTUrnW1brtrayxfAq4wTMc02LTr7L0nWwB7HNdsRZefOJsKbBUPDdQD7IR0x460bhhNcJoWubqCEt8KpHhfXuMGXoeqvk33Vklsqa2Ip2blVyWn82Z7jsDYW6KwVslmFo0/7qFTw2bokryLIgPpTfZGpJPdBLoGj//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nelsonrivas.files.wordpress.com/2011/01/juez-y-balanzas-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3828" y="1772816"/>
            <a:ext cx="2768652" cy="28956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3.gstatic.com/images?q=tbn:ANd9GcTEDbOFIA5q6x77U8BWwU_upxyQQnJYG45p9RghQlbNCVhHV5c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4637653"/>
            <a:ext cx="2390775" cy="15996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0374" y="6237313"/>
            <a:ext cx="8432105" cy="646331"/>
          </a:xfrm>
          <a:prstGeom prst="rect">
            <a:avLst/>
          </a:prstGeom>
        </p:spPr>
        <p:txBody>
          <a:bodyPr wrap="square">
            <a:spAutoFit/>
          </a:bodyPr>
          <a:lstStyle/>
          <a:p>
            <a:pPr algn="ctr" fontAlgn="base"/>
            <a:r>
              <a:rPr lang="es-CO" b="1" dirty="0"/>
              <a:t>La Palabra que hablé lo condenará en el día postrero</a:t>
            </a:r>
            <a:r>
              <a:rPr lang="es-CO" b="1" dirty="0" smtClean="0"/>
              <a:t>» </a:t>
            </a:r>
            <a:r>
              <a:rPr lang="es-CO" b="1" dirty="0" smtClean="0">
                <a:solidFill>
                  <a:srgbClr val="FF0000"/>
                </a:solidFill>
              </a:rPr>
              <a:t>(lea Juan 12:48).</a:t>
            </a:r>
            <a:endParaRPr lang="es-CO" b="1" dirty="0">
              <a:solidFill>
                <a:srgbClr val="FF0000"/>
              </a:solidFill>
            </a:endParaRPr>
          </a:p>
          <a:p>
            <a:pPr fontAlgn="base"/>
            <a:r>
              <a:rPr lang="es-CO" b="1" dirty="0">
                <a:solidFill>
                  <a:srgbClr val="FF0000"/>
                </a:solidFill>
              </a:rPr>
              <a:t>.</a:t>
            </a:r>
          </a:p>
        </p:txBody>
      </p:sp>
    </p:spTree>
    <p:extLst>
      <p:ext uri="{BB962C8B-B14F-4D97-AF65-F5344CB8AC3E}">
        <p14:creationId xmlns:p14="http://schemas.microsoft.com/office/powerpoint/2010/main" val="14966486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000" fill="hold"/>
                                        <p:tgtEl>
                                          <p:spTgt spid="1028"/>
                                        </p:tgtEl>
                                        <p:attrNameLst>
                                          <p:attrName>ppt_w</p:attrName>
                                        </p:attrNameLst>
                                      </p:cBhvr>
                                      <p:tavLst>
                                        <p:tav tm="0">
                                          <p:val>
                                            <p:fltVal val="0"/>
                                          </p:val>
                                        </p:tav>
                                        <p:tav tm="100000">
                                          <p:val>
                                            <p:strVal val="#ppt_w"/>
                                          </p:val>
                                        </p:tav>
                                      </p:tavLst>
                                    </p:anim>
                                    <p:anim calcmode="lin" valueType="num">
                                      <p:cBhvr>
                                        <p:cTn id="20" dur="1000" fill="hold"/>
                                        <p:tgtEl>
                                          <p:spTgt spid="1028"/>
                                        </p:tgtEl>
                                        <p:attrNameLst>
                                          <p:attrName>ppt_h</p:attrName>
                                        </p:attrNameLst>
                                      </p:cBhvr>
                                      <p:tavLst>
                                        <p:tav tm="0">
                                          <p:val>
                                            <p:fltVal val="0"/>
                                          </p:val>
                                        </p:tav>
                                        <p:tav tm="100000">
                                          <p:val>
                                            <p:strVal val="#ppt_h"/>
                                          </p:val>
                                        </p:tav>
                                      </p:tavLst>
                                    </p:anim>
                                    <p:anim calcmode="lin" valueType="num">
                                      <p:cBhvr>
                                        <p:cTn id="21" dur="1000" fill="hold"/>
                                        <p:tgtEl>
                                          <p:spTgt spid="1028"/>
                                        </p:tgtEl>
                                        <p:attrNameLst>
                                          <p:attrName>style.rotation</p:attrName>
                                        </p:attrNameLst>
                                      </p:cBhvr>
                                      <p:tavLst>
                                        <p:tav tm="0">
                                          <p:val>
                                            <p:fltVal val="90"/>
                                          </p:val>
                                        </p:tav>
                                        <p:tav tm="100000">
                                          <p:val>
                                            <p:fltVal val="0"/>
                                          </p:val>
                                        </p:tav>
                                      </p:tavLst>
                                    </p:anim>
                                    <p:animEffect transition="in" filter="fade">
                                      <p:cBhvr>
                                        <p:cTn id="22" dur="1000"/>
                                        <p:tgtEl>
                                          <p:spTgt spid="1028"/>
                                        </p:tgtEl>
                                      </p:cBhvr>
                                    </p:animEffect>
                                  </p:childTnLst>
                                </p:cTn>
                              </p:par>
                              <p:par>
                                <p:cTn id="23" presetID="31" presetClass="entr" presetSubtype="0" fill="hold" nodeType="withEffect">
                                  <p:stCondLst>
                                    <p:cond delay="0"/>
                                  </p:stCondLst>
                                  <p:childTnLst>
                                    <p:set>
                                      <p:cBhvr>
                                        <p:cTn id="24" dur="1" fill="hold">
                                          <p:stCondLst>
                                            <p:cond delay="0"/>
                                          </p:stCondLst>
                                        </p:cTn>
                                        <p:tgtEl>
                                          <p:spTgt spid="1030"/>
                                        </p:tgtEl>
                                        <p:attrNameLst>
                                          <p:attrName>style.visibility</p:attrName>
                                        </p:attrNameLst>
                                      </p:cBhvr>
                                      <p:to>
                                        <p:strVal val="visible"/>
                                      </p:to>
                                    </p:set>
                                    <p:anim calcmode="lin" valueType="num">
                                      <p:cBhvr>
                                        <p:cTn id="25" dur="1000" fill="hold"/>
                                        <p:tgtEl>
                                          <p:spTgt spid="1030"/>
                                        </p:tgtEl>
                                        <p:attrNameLst>
                                          <p:attrName>ppt_w</p:attrName>
                                        </p:attrNameLst>
                                      </p:cBhvr>
                                      <p:tavLst>
                                        <p:tav tm="0">
                                          <p:val>
                                            <p:fltVal val="0"/>
                                          </p:val>
                                        </p:tav>
                                        <p:tav tm="100000">
                                          <p:val>
                                            <p:strVal val="#ppt_w"/>
                                          </p:val>
                                        </p:tav>
                                      </p:tavLst>
                                    </p:anim>
                                    <p:anim calcmode="lin" valueType="num">
                                      <p:cBhvr>
                                        <p:cTn id="26" dur="1000" fill="hold"/>
                                        <p:tgtEl>
                                          <p:spTgt spid="1030"/>
                                        </p:tgtEl>
                                        <p:attrNameLst>
                                          <p:attrName>ppt_h</p:attrName>
                                        </p:attrNameLst>
                                      </p:cBhvr>
                                      <p:tavLst>
                                        <p:tav tm="0">
                                          <p:val>
                                            <p:fltVal val="0"/>
                                          </p:val>
                                        </p:tav>
                                        <p:tav tm="100000">
                                          <p:val>
                                            <p:strVal val="#ppt_h"/>
                                          </p:val>
                                        </p:tav>
                                      </p:tavLst>
                                    </p:anim>
                                    <p:anim calcmode="lin" valueType="num">
                                      <p:cBhvr>
                                        <p:cTn id="27" dur="1000" fill="hold"/>
                                        <p:tgtEl>
                                          <p:spTgt spid="1030"/>
                                        </p:tgtEl>
                                        <p:attrNameLst>
                                          <p:attrName>style.rotation</p:attrName>
                                        </p:attrNameLst>
                                      </p:cBhvr>
                                      <p:tavLst>
                                        <p:tav tm="0">
                                          <p:val>
                                            <p:fltVal val="90"/>
                                          </p:val>
                                        </p:tav>
                                        <p:tav tm="100000">
                                          <p:val>
                                            <p:fltVal val="0"/>
                                          </p:val>
                                        </p:tav>
                                      </p:tavLst>
                                    </p:anim>
                                    <p:animEffect transition="in" filter="fade">
                                      <p:cBhvr>
                                        <p:cTn id="28" dur="1000"/>
                                        <p:tgtEl>
                                          <p:spTgt spid="1030"/>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10051840"/>
              </p:ext>
            </p:extLst>
          </p:nvPr>
        </p:nvGraphicFramePr>
        <p:xfrm>
          <a:off x="457200" y="332656"/>
          <a:ext cx="8229600" cy="5793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3125284"/>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590745115"/>
              </p:ext>
            </p:extLst>
          </p:nvPr>
        </p:nvGraphicFramePr>
        <p:xfrm>
          <a:off x="457200" y="404664"/>
          <a:ext cx="8229600" cy="608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973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1"/>
            <a:ext cx="8229600" cy="1440160"/>
          </a:xfrm>
          <a:blipFill>
            <a:blip r:embed="rId2"/>
            <a:tile tx="0" ty="0" sx="100000" sy="100000" flip="none" algn="tl"/>
          </a:blipFill>
        </p:spPr>
        <p:txBody>
          <a:bodyPr>
            <a:normAutofit fontScale="90000"/>
          </a:bodyPr>
          <a:lstStyle/>
          <a:p>
            <a:r>
              <a:rPr lang="es-CO" sz="2400" dirty="0" smtClean="0"/>
              <a:t>Cuando aceptamos a Jesús, nuestro pasado queda anulado, la sangre de Jesús es el borrador de Dios, y ahora podemos navegar seguros sobre la cruz, así Satanás nos acuse, pero si después violamos un mandamiento quedamos como estábamos antes.</a:t>
            </a:r>
            <a:r>
              <a:rPr lang="es-CO" sz="2400" b="1" dirty="0" smtClean="0">
                <a:solidFill>
                  <a:srgbClr val="FF0000"/>
                </a:solidFill>
              </a:rPr>
              <a:t>  </a:t>
            </a:r>
            <a:endParaRPr lang="es-CO" sz="2400" b="1" dirty="0">
              <a:solidFill>
                <a:srgbClr val="FF0000"/>
              </a:solidFill>
            </a:endParaRPr>
          </a:p>
        </p:txBody>
      </p:sp>
      <p:pic>
        <p:nvPicPr>
          <p:cNvPr id="4" name="Picture 2" descr="http://t2.gstatic.com/images?q=tbn:ANd9GcTLjuWrZqC5i81-413YMhGATewOzNuKSlaJOWWSUoHZfotEzEjZG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628801"/>
            <a:ext cx="3547095" cy="27363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2.gstatic.com/images?q=tbn:ANd9GcRlJKC76c60FDvuvSXJgAxNg13O4eJdfipy3PFjgK6c1q4K97B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628801"/>
            <a:ext cx="4608512" cy="27363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t1.gstatic.com/images?q=tbn:ANd9GcT8BKziHUKLuGTfmotCmayhk9ELsy8TwVhyNuesSamyzu4L7Bp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040" y="4407070"/>
            <a:ext cx="2852614" cy="23042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t0.gstatic.com/images?q=tbn:ANd9GcR_q6MFurj27cVjYs94BoOmgm-3YrYDcTSmoUukIffLIDrFWu4X"/>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5617" y="4407070"/>
            <a:ext cx="3672408"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2784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192688"/>
          </a:xfrm>
        </p:spPr>
        <p:txBody>
          <a:bodyPr>
            <a:normAutofit fontScale="85000" lnSpcReduction="20000"/>
          </a:bodyPr>
          <a:lstStyle/>
          <a:p>
            <a:pPr marL="0" indent="0" algn="ctr" fontAlgn="base">
              <a:buNone/>
            </a:pPr>
            <a:r>
              <a:rPr lang="es-CO" dirty="0"/>
              <a:t>La mayoría de los cristianos, no admiten transgredir nueve de los Diez Mandamientos de la ley de Dios. Aunque el Decálogo </a:t>
            </a:r>
            <a:r>
              <a:rPr lang="es-CO" dirty="0" smtClean="0"/>
              <a:t>como su nombre lo indica, no </a:t>
            </a:r>
            <a:r>
              <a:rPr lang="es-CO" dirty="0"/>
              <a:t>está formado sólo por nueve mandamientos, sino por diez.</a:t>
            </a:r>
          </a:p>
          <a:p>
            <a:pPr marL="0" indent="0" algn="ctr" fontAlgn="base">
              <a:buNone/>
            </a:pPr>
            <a:r>
              <a:rPr lang="es-CO" dirty="0"/>
              <a:t>El mandamiento que la mayor parte de las denominaciones cristianas no aceptan es el cuarto, que ordena guardar el sábado.</a:t>
            </a:r>
          </a:p>
          <a:p>
            <a:pPr marL="0" indent="0" fontAlgn="base">
              <a:buNone/>
            </a:pPr>
            <a:endParaRPr lang="es-CO" dirty="0"/>
          </a:p>
          <a:p>
            <a:pPr marL="0" indent="0" algn="ctr" fontAlgn="base">
              <a:buNone/>
            </a:pPr>
            <a:r>
              <a:rPr lang="es-CO" dirty="0"/>
              <a:t>Pero si Jesús no abolió la </a:t>
            </a:r>
            <a:r>
              <a:rPr lang="es-CO" dirty="0" smtClean="0"/>
              <a:t>ley, como lo indicó en </a:t>
            </a:r>
            <a:r>
              <a:rPr lang="es-CO" dirty="0" smtClean="0">
                <a:solidFill>
                  <a:srgbClr val="FF0000"/>
                </a:solidFill>
              </a:rPr>
              <a:t>Mat.5:17</a:t>
            </a:r>
            <a:r>
              <a:rPr lang="es-CO" dirty="0" smtClean="0"/>
              <a:t>, entonces</a:t>
            </a:r>
            <a:r>
              <a:rPr lang="es-CO" dirty="0"/>
              <a:t>, debemos hacernos algunas preguntas:</a:t>
            </a:r>
          </a:p>
          <a:p>
            <a:pPr marL="0" indent="0" algn="ctr" fontAlgn="base">
              <a:buNone/>
            </a:pPr>
            <a:r>
              <a:rPr lang="es-CO" dirty="0"/>
              <a:t>¿Qué hacemos con el sábado?</a:t>
            </a:r>
          </a:p>
          <a:p>
            <a:pPr marL="0" indent="0" algn="ctr" fontAlgn="base">
              <a:buNone/>
            </a:pPr>
            <a:r>
              <a:rPr lang="es-CO" dirty="0"/>
              <a:t>¿Todavía debe ser guardado?</a:t>
            </a:r>
          </a:p>
          <a:p>
            <a:pPr marL="0" indent="0" algn="ctr" fontAlgn="base">
              <a:buNone/>
            </a:pPr>
            <a:r>
              <a:rPr lang="es-CO" dirty="0"/>
              <a:t>¿Para qué?</a:t>
            </a:r>
          </a:p>
          <a:p>
            <a:pPr marL="0" indent="0" algn="ctr" fontAlgn="base">
              <a:buNone/>
            </a:pPr>
            <a:r>
              <a:rPr lang="es-CO" dirty="0"/>
              <a:t>¿Es válido para Dios que guardemos </a:t>
            </a:r>
            <a:r>
              <a:rPr lang="es-CO" dirty="0" smtClean="0"/>
              <a:t>nueve, aunque Él ordena que guardemos diez mandamientos</a:t>
            </a:r>
            <a:r>
              <a:rPr lang="es-CO" dirty="0" smtClean="0"/>
              <a:t>?</a:t>
            </a:r>
            <a:endParaRPr lang="es-CO" dirty="0" smtClean="0"/>
          </a:p>
        </p:txBody>
      </p:sp>
    </p:spTree>
    <p:extLst>
      <p:ext uri="{BB962C8B-B14F-4D97-AF65-F5344CB8AC3E}">
        <p14:creationId xmlns:p14="http://schemas.microsoft.com/office/powerpoint/2010/main" val="35437660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heel(1)">
                                      <p:cBhvr>
                                        <p:cTn id="16" dur="2000"/>
                                        <p:tgtEl>
                                          <p:spTgt spid="3">
                                            <p:txEl>
                                              <p:pRg st="4" end="4"/>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heel(1)">
                                      <p:cBhvr>
                                        <p:cTn id="19" dur="2000"/>
                                        <p:tgtEl>
                                          <p:spTgt spid="3">
                                            <p:txEl>
                                              <p:pRg st="5" end="5"/>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heel(1)">
                                      <p:cBhvr>
                                        <p:cTn id="22" dur="2000"/>
                                        <p:tgtEl>
                                          <p:spTgt spid="3">
                                            <p:txEl>
                                              <p:pRg st="6" end="6"/>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wheel(1)">
                                      <p:cBhvr>
                                        <p:cTn id="25"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228184" y="1264635"/>
            <a:ext cx="2794620" cy="5328591"/>
          </a:xfrm>
        </p:spPr>
        <p:txBody>
          <a:bodyPr>
            <a:normAutofit fontScale="77500" lnSpcReduction="20000"/>
          </a:bodyPr>
          <a:lstStyle/>
          <a:p>
            <a:pPr marL="0" indent="0" algn="ctr" fontAlgn="base">
              <a:buNone/>
            </a:pPr>
            <a:r>
              <a:rPr lang="es-CO" dirty="0" smtClean="0"/>
              <a:t>Todo </a:t>
            </a:r>
            <a:r>
              <a:rPr lang="es-CO" dirty="0"/>
              <a:t>lo que Dios hace tiene un propósito definido. En el principio, Él creó los elementos, el medio ambiente y las condiciones de vida, de forma ordenada. </a:t>
            </a:r>
            <a:endParaRPr lang="es-CO" dirty="0" smtClean="0"/>
          </a:p>
          <a:p>
            <a:pPr marL="0" indent="0" algn="ctr" fontAlgn="base">
              <a:buNone/>
            </a:pPr>
            <a:r>
              <a:rPr lang="es-CO" dirty="0" smtClean="0"/>
              <a:t>Cada </a:t>
            </a:r>
            <a:r>
              <a:rPr lang="es-CO" dirty="0"/>
              <a:t>detalle de la Creación tenía un papel definido. Entonces, </a:t>
            </a:r>
            <a:r>
              <a:rPr lang="es-CO" i="1" dirty="0"/>
              <a:t>“Creó, Dios al hombre a su imagen</a:t>
            </a:r>
            <a:r>
              <a:rPr lang="es-CO" i="1" dirty="0" smtClean="0"/>
              <a:t>”.</a:t>
            </a:r>
          </a:p>
          <a:p>
            <a:pPr marL="0" indent="0" algn="ctr" fontAlgn="base">
              <a:buNone/>
            </a:pPr>
            <a:r>
              <a:rPr lang="es-CO" i="1" dirty="0"/>
              <a:t> </a:t>
            </a:r>
            <a:r>
              <a:rPr lang="es-CO" dirty="0">
                <a:solidFill>
                  <a:srgbClr val="FF0000"/>
                </a:solidFill>
              </a:rPr>
              <a:t>Génesis 1: 27.</a:t>
            </a:r>
          </a:p>
          <a:p>
            <a:endParaRPr lang="es-CO" dirty="0"/>
          </a:p>
        </p:txBody>
      </p:sp>
      <p:sp>
        <p:nvSpPr>
          <p:cNvPr id="4" name="3 Rectángulo"/>
          <p:cNvSpPr/>
          <p:nvPr/>
        </p:nvSpPr>
        <p:spPr>
          <a:xfrm>
            <a:off x="395536" y="332656"/>
            <a:ext cx="8424936" cy="646331"/>
          </a:xfrm>
          <a:prstGeom prst="rect">
            <a:avLst/>
          </a:prstGeom>
        </p:spPr>
        <p:txBody>
          <a:bodyPr wrap="square">
            <a:spAutoFit/>
          </a:bodyPr>
          <a:lstStyle/>
          <a:p>
            <a:pPr algn="ctr" fontAlgn="base"/>
            <a:r>
              <a:rPr lang="es-CO" sz="3600" b="1" dirty="0"/>
              <a:t>24 horas con </a:t>
            </a:r>
            <a:r>
              <a:rPr lang="es-CO" sz="3600" b="1" dirty="0" smtClean="0"/>
              <a:t>Dios, en sábado:</a:t>
            </a:r>
            <a:endParaRPr lang="es-CO" sz="3600" b="1" dirty="0"/>
          </a:p>
        </p:txBody>
      </p:sp>
      <p:pic>
        <p:nvPicPr>
          <p:cNvPr id="1026" name="Picture 2" descr="http://t3.gstatic.com/images?q=tbn:ANd9GcQTjXWJYcJXw114ufCPh4QjSpwEpr7ebEnDbeRzMC-wG78aZQRC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5976664"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88307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1026"/>
                                        </p:tgtEl>
                                        <p:attrNameLst>
                                          <p:attrName>style.visibility</p:attrName>
                                        </p:attrNameLst>
                                      </p:cBhvr>
                                      <p:to>
                                        <p:strVal val="visible"/>
                                      </p:to>
                                    </p:set>
                                    <p:anim calcmode="lin" valueType="num">
                                      <p:cBhvr>
                                        <p:cTn id="29" dur="1000" fill="hold"/>
                                        <p:tgtEl>
                                          <p:spTgt spid="1026"/>
                                        </p:tgtEl>
                                        <p:attrNameLst>
                                          <p:attrName>ppt_w</p:attrName>
                                        </p:attrNameLst>
                                      </p:cBhvr>
                                      <p:tavLst>
                                        <p:tav tm="0">
                                          <p:val>
                                            <p:fltVal val="0"/>
                                          </p:val>
                                        </p:tav>
                                        <p:tav tm="100000">
                                          <p:val>
                                            <p:strVal val="#ppt_w"/>
                                          </p:val>
                                        </p:tav>
                                      </p:tavLst>
                                    </p:anim>
                                    <p:anim calcmode="lin" valueType="num">
                                      <p:cBhvr>
                                        <p:cTn id="30" dur="1000" fill="hold"/>
                                        <p:tgtEl>
                                          <p:spTgt spid="1026"/>
                                        </p:tgtEl>
                                        <p:attrNameLst>
                                          <p:attrName>ppt_h</p:attrName>
                                        </p:attrNameLst>
                                      </p:cBhvr>
                                      <p:tavLst>
                                        <p:tav tm="0">
                                          <p:val>
                                            <p:fltVal val="0"/>
                                          </p:val>
                                        </p:tav>
                                        <p:tav tm="100000">
                                          <p:val>
                                            <p:strVal val="#ppt_h"/>
                                          </p:val>
                                        </p:tav>
                                      </p:tavLst>
                                    </p:anim>
                                    <p:anim calcmode="lin" valueType="num">
                                      <p:cBhvr>
                                        <p:cTn id="31" dur="1000" fill="hold"/>
                                        <p:tgtEl>
                                          <p:spTgt spid="1026"/>
                                        </p:tgtEl>
                                        <p:attrNameLst>
                                          <p:attrName>style.rotation</p:attrName>
                                        </p:attrNameLst>
                                      </p:cBhvr>
                                      <p:tavLst>
                                        <p:tav tm="0">
                                          <p:val>
                                            <p:fltVal val="90"/>
                                          </p:val>
                                        </p:tav>
                                        <p:tav tm="100000">
                                          <p:val>
                                            <p:fltVal val="0"/>
                                          </p:val>
                                        </p:tav>
                                      </p:tavLst>
                                    </p:anim>
                                    <p:animEffect transition="in" filter="fade">
                                      <p:cBhvr>
                                        <p:cTn id="32"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4593" y="620688"/>
            <a:ext cx="4618856" cy="5865515"/>
          </a:xfrm>
        </p:spPr>
        <p:txBody>
          <a:bodyPr/>
          <a:lstStyle/>
          <a:p>
            <a:pPr marL="0" indent="0" algn="ctr">
              <a:buNone/>
            </a:pPr>
            <a:r>
              <a:rPr lang="es-CO" dirty="0"/>
              <a:t>Dios formó al hombre y a la mujer. Imagine cuantas cosas Adán y Eva tenían para preguntar al Creador. </a:t>
            </a:r>
            <a:endParaRPr lang="es-CO" dirty="0" smtClean="0"/>
          </a:p>
          <a:p>
            <a:pPr marL="0" indent="0" algn="ctr">
              <a:buNone/>
            </a:pPr>
            <a:r>
              <a:rPr lang="es-CO" dirty="0" smtClean="0"/>
              <a:t>¿</a:t>
            </a:r>
            <a:r>
              <a:rPr lang="es-CO" dirty="0"/>
              <a:t>Cuánto tiempo les dedicaba Dios? Diariamente, cuando el sol se escondía, el Creador se encontraba con sus hijos </a:t>
            </a:r>
            <a:r>
              <a:rPr lang="es-CO" dirty="0">
                <a:solidFill>
                  <a:srgbClr val="FF0000"/>
                </a:solidFill>
              </a:rPr>
              <a:t>(Génesis 3: 8).</a:t>
            </a:r>
          </a:p>
          <a:p>
            <a:endParaRPr lang="es-CO" dirty="0"/>
          </a:p>
        </p:txBody>
      </p:sp>
      <p:pic>
        <p:nvPicPr>
          <p:cNvPr id="4" name="Picture 2" descr="C:\Users\HUMBERTO\Pictures\ADÀN Y EVAN\2RV9FVCASX4R1KCAPR1SQ5CA2CXJJWCAOPAA6FCALJ5HW9CAUCIWNBCACE9GDOCAAO2ZOZCA001YU3CAA7BE9NCARS6JPICAR6V5B8CAEMPXN9CA39KGD4CA19IRP1CA3CNLNLCAPZ2KLXCAWMC899.jpg"/>
          <p:cNvPicPr>
            <a:picLocks noChangeAspect="1" noChangeArrowheads="1"/>
          </p:cNvPicPr>
          <p:nvPr/>
        </p:nvPicPr>
        <p:blipFill>
          <a:blip r:embed="rId2" cstate="print"/>
          <a:srcRect/>
          <a:stretch>
            <a:fillRect/>
          </a:stretch>
        </p:blipFill>
        <p:spPr bwMode="auto">
          <a:xfrm>
            <a:off x="5063449" y="836712"/>
            <a:ext cx="3829032" cy="4536504"/>
          </a:xfrm>
          <a:prstGeom prst="rect">
            <a:avLst/>
          </a:prstGeom>
          <a:noFill/>
        </p:spPr>
      </p:pic>
    </p:spTree>
    <p:extLst>
      <p:ext uri="{BB962C8B-B14F-4D97-AF65-F5344CB8AC3E}">
        <p14:creationId xmlns:p14="http://schemas.microsoft.com/office/powerpoint/2010/main" val="323889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55976" y="404664"/>
            <a:ext cx="4330824" cy="6043448"/>
          </a:xfrm>
          <a:blipFill>
            <a:blip r:embed="rId2"/>
            <a:tile tx="0" ty="0" sx="100000" sy="100000" flip="none" algn="tl"/>
          </a:blipFill>
        </p:spPr>
        <p:txBody>
          <a:bodyPr>
            <a:normAutofit fontScale="92500" lnSpcReduction="20000"/>
          </a:bodyPr>
          <a:lstStyle/>
          <a:p>
            <a:pPr marL="0" indent="0" algn="ctr" fontAlgn="base">
              <a:buNone/>
            </a:pPr>
            <a:r>
              <a:rPr lang="es-CO" dirty="0"/>
              <a:t>Pero Dios deseaba más, y por eso planeó pasar un tiempo especial con el ser humano </a:t>
            </a:r>
            <a:endParaRPr lang="es-CO" dirty="0" smtClean="0"/>
          </a:p>
          <a:p>
            <a:pPr marL="0" indent="0" algn="ctr" fontAlgn="base">
              <a:buNone/>
            </a:pPr>
            <a:r>
              <a:rPr lang="es-CO" dirty="0" smtClean="0">
                <a:solidFill>
                  <a:srgbClr val="FF0000"/>
                </a:solidFill>
              </a:rPr>
              <a:t>(lea Génesis </a:t>
            </a:r>
            <a:r>
              <a:rPr lang="es-CO" dirty="0">
                <a:solidFill>
                  <a:srgbClr val="FF0000"/>
                </a:solidFill>
              </a:rPr>
              <a:t>2: </a:t>
            </a:r>
            <a:r>
              <a:rPr lang="es-CO" dirty="0" smtClean="0">
                <a:solidFill>
                  <a:srgbClr val="FF0000"/>
                </a:solidFill>
              </a:rPr>
              <a:t>2,3; </a:t>
            </a:r>
            <a:r>
              <a:rPr lang="es-CO" dirty="0">
                <a:solidFill>
                  <a:srgbClr val="FF0000"/>
                </a:solidFill>
              </a:rPr>
              <a:t>Éxodo 31: 13; Ezequiel 20: 12, 20</a:t>
            </a:r>
            <a:r>
              <a:rPr lang="es-CO" dirty="0" smtClean="0">
                <a:solidFill>
                  <a:srgbClr val="FF0000"/>
                </a:solidFill>
              </a:rPr>
              <a:t>).</a:t>
            </a:r>
          </a:p>
          <a:p>
            <a:pPr marL="0" indent="0" algn="ctr" fontAlgn="base">
              <a:buNone/>
            </a:pPr>
            <a:r>
              <a:rPr lang="es-CO" dirty="0" smtClean="0"/>
              <a:t> </a:t>
            </a:r>
          </a:p>
          <a:p>
            <a:pPr marL="0" indent="0" algn="ctr" fontAlgn="base">
              <a:buNone/>
            </a:pPr>
            <a:r>
              <a:rPr lang="es-CO" dirty="0" smtClean="0"/>
              <a:t>Su </a:t>
            </a:r>
            <a:r>
              <a:rPr lang="es-CO" dirty="0"/>
              <a:t>deseo era invertir TIEMPO con </a:t>
            </a:r>
            <a:r>
              <a:rPr lang="es-CO" dirty="0" smtClean="0"/>
              <a:t>el hombre PORQUE </a:t>
            </a:r>
            <a:r>
              <a:rPr lang="es-CO" dirty="0"/>
              <a:t>EL TIEMPO ES LA ESENCIA DE LA VIDA. EN VERDAD EL TIEMPO ES LA VIDA </a:t>
            </a:r>
            <a:r>
              <a:rPr lang="es-CO" dirty="0" smtClean="0"/>
              <a:t>MISMA</a:t>
            </a:r>
          </a:p>
          <a:p>
            <a:pPr marL="0" indent="0" algn="ctr" fontAlgn="base">
              <a:buNone/>
            </a:pPr>
            <a:r>
              <a:rPr lang="es-CO" dirty="0" smtClean="0">
                <a:solidFill>
                  <a:srgbClr val="FF0000"/>
                </a:solidFill>
              </a:rPr>
              <a:t> (lea Mar.2:27).</a:t>
            </a:r>
            <a:endParaRPr lang="es-CO" dirty="0">
              <a:solidFill>
                <a:srgbClr val="FF0000"/>
              </a:solidFill>
            </a:endParaRPr>
          </a:p>
        </p:txBody>
      </p:sp>
      <p:pic>
        <p:nvPicPr>
          <p:cNvPr id="4" name="Picture 2" descr="http://t0.gstatic.com/images?q=tbn:ANd9GcSZqDonNkhsgcAByP9O38Yz6Yh2Vw_dux5-iKqNL7wYqVSWTSw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04665"/>
            <a:ext cx="3816424" cy="374441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7638" y="4509120"/>
            <a:ext cx="4248337" cy="1938992"/>
          </a:xfrm>
          <a:prstGeom prst="rect">
            <a:avLst/>
          </a:prstGeom>
          <a:blipFill>
            <a:blip r:embed="rId2"/>
            <a:tile tx="0" ty="0" sx="100000" sy="100000" flip="none" algn="tl"/>
          </a:blipFill>
        </p:spPr>
        <p:txBody>
          <a:bodyPr wrap="square">
            <a:spAutoFit/>
          </a:bodyPr>
          <a:lstStyle/>
          <a:p>
            <a:pPr algn="ctr" fontAlgn="base"/>
            <a:r>
              <a:rPr lang="es-CO" sz="2000" b="1" dirty="0"/>
              <a:t>Conforma al mandato de Dios, sus hijos, dedican seis días para trabajar, y el séptimo día, sábado, lo santifican para </a:t>
            </a:r>
            <a:r>
              <a:rPr lang="es-CO" sz="2000" b="1" dirty="0" smtClean="0"/>
              <a:t>Dios, como lo hacía la virgen María. </a:t>
            </a:r>
          </a:p>
          <a:p>
            <a:pPr algn="ctr" fontAlgn="base"/>
            <a:r>
              <a:rPr lang="es-CO" sz="2000" b="1" dirty="0" smtClean="0">
                <a:solidFill>
                  <a:srgbClr val="FF0000"/>
                </a:solidFill>
              </a:rPr>
              <a:t>(lea Éxo.20:8-11; Luc.23:56).</a:t>
            </a:r>
            <a:endParaRPr lang="es-CO" sz="2000" b="1" dirty="0">
              <a:solidFill>
                <a:srgbClr val="FF0000"/>
              </a:solidFill>
            </a:endParaRPr>
          </a:p>
        </p:txBody>
      </p:sp>
    </p:spTree>
    <p:extLst>
      <p:ext uri="{BB962C8B-B14F-4D97-AF65-F5344CB8AC3E}">
        <p14:creationId xmlns:p14="http://schemas.microsoft.com/office/powerpoint/2010/main" val="11910828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26968" cy="2946550"/>
          </a:xfrm>
        </p:spPr>
        <p:txBody>
          <a:bodyPr>
            <a:normAutofit lnSpcReduction="10000"/>
          </a:bodyPr>
          <a:lstStyle/>
          <a:p>
            <a:pPr marL="0" indent="0" algn="ctr" fontAlgn="base">
              <a:buNone/>
            </a:pPr>
            <a:r>
              <a:rPr lang="es-CO" dirty="0" smtClean="0"/>
              <a:t>Como un ejemplo: ¿Quiere </a:t>
            </a:r>
            <a:r>
              <a:rPr lang="es-CO" dirty="0"/>
              <a:t>decirle a su hijo de cuarto años cuanto lo ama? </a:t>
            </a:r>
            <a:r>
              <a:rPr lang="es-CO" dirty="0">
                <a:latin typeface="Agency FB" pitchFamily="34" charset="0"/>
              </a:rPr>
              <a:t>Entonces dedíquele tiempo. Además de decirle: “Te amo”, pruebe que lo ama jugando con él y dándole cariño</a:t>
            </a:r>
            <a:r>
              <a:rPr lang="es-CO" dirty="0" smtClean="0">
                <a:latin typeface="Agency FB" pitchFamily="34" charset="0"/>
              </a:rPr>
              <a:t>.</a:t>
            </a:r>
            <a:endParaRPr lang="es-CO" dirty="0">
              <a:latin typeface="Agency FB" pitchFamily="34" charset="0"/>
            </a:endParaRPr>
          </a:p>
        </p:txBody>
      </p:sp>
      <p:sp>
        <p:nvSpPr>
          <p:cNvPr id="4" name="AutoShape 2" descr="data:image/jpeg;base64,/9j/4AAQSkZJRgABAQAAAQABAAD/2wCEAAkGBhQSERUUExQWFBQWFxcYGBcYFxgcGhwYFxkXGBYYHBoXGyYfGBwkGhwWIC8gIycpLCwsGB8xNTAqNSYrLSkBCQoKDgwOGg8PGiwkHyQsLCwsKSosLCwsLCwpLCwsLCwsLCwsLCwsLCksLCwsLCwsLCwpLCwsLCwsLCwsLCwsLP/AABEIAKUBMgMBIgACEQEDEQH/xAAcAAABBQEBAQAAAAAAAAAAAAAFAAIDBAYHAQj/xABCEAABAgMGAgcGAwcDBAMAAAABAhEAAyEEBRIxQVFhcQYTIoGRofAyQlKxwdEHFOEjYnKCkqLxFTPSJFOy4hZDwv/EABoBAAIDAQEAAAAAAAAAAAAAAAEDAAIEBQb/xAAtEQACAgEDAwMDAwUBAAAAAAAAAQIRAxIhMQQTUSJBYXGRsQUyoVKBgsHhQv/aAAwDAQACEQMRAD8AIzZZCCnVXtHYbCucCx2athGg4DX1vB5dmGHEuidhrsKejAm3JxHtUf3RUtxanrWOEjrRPbunk9o6qCR/CmqvOnfBqwWh1l9B84C2ZPcBQcoIXanzr3emiMMkW5l6S+omzEmiUzH0OJL08RGL6I3KZqVJfCVA9pnbslIo4fXWNFfBxInoySkIH9UsrME+ht24JeIhifXrlFnLTF0U4VnNbw6F2ixqmGYkKlKOITEElNMgpwCg1PtADYmM3bJbJKdCUkeIB+kfREw+uecYjpN0Qsp7XV9XV+wrDXgkugdwAgw6i2tQhYbexyWbOwrxjm3dXzeI7HZlzpiZcsOpZZKRqTuTkNX0FTEl7yEpmqSgkoB7JLOQcjQDN9so2v4V3OMU2eRiZpSdM0qXMIOjpCUvstUdBtQhqKQxtz0/cyd/XMqyqSlSsbjMAgPqA9SMqkDkIGJMdA/EKzKnjrBLZCCUJUglSC2bdkZNXujnolGL45ao7ls0NMqXBYlzGiZFdhFYCJZSos0KJQT6EKehx6+UPUob0h0tY7szFUEKdH57LRVnI8QQ/lG6Q4UY5rYJngGUOTxq7ZNsSE4lT1qW7dWhS3BZy7gJABpQ6jSOP+pYXNxav3Wys736X1UcUJKTXtydBue08a0YNnvyjX3er/qlghsUiWebLmA/SOLXVedjopVqXLGqFTJmKh/dSRXnBGy35ZPzZWLfMlyuqCf92YTixEuFKyAqcOVco4mLppYsuvS3Xtpe/wAF+rWHLdTW6+Pj5+DuqQ0OjlNn6X2ECt5zCRvNfxGCkFbH0+u3Cy7eVH+OZ/8AhMeiw9fOUlDtNLy7r8HCn08Y8Tv6I3a5VYjnSUulSm7BJc/wkfWMJbOnF2OCLdMpoFzv+EZyX0vsk60mWu0WtUpKZqipMxbFMuWpZIqFjshWQBjPPJpyNdre07u1s074G4+njJW51t43+nJ12wqSpAKSCkhw2TaQPviTKCFKcAitG+UcluLptLQogW1cuzpolExKwsguwxIEwMKVoeEIXzdySoqtc6c+TTLQjD/b2u9vtkzap4lhli4VJpP+NlX3o0R6bHCepZb+n+7pBeffMtz2hQ7iM/e16IWFMXbMjIPlGUvmXJVNKpNp7GyzNxc3wnwgLMs9aTtvi+1YPT/pkFUrf2Z2n18MX7Un/kizMtIwJD7/ADMNTNgauzK+IHvP2h8qzH/uJT3q+iY7faVcnHfWtvdfyXFmK61UHf6+USflUgH9riNGYK+agMohWG1f6QYKmZ8+TVD/AKeGHJiMn6fKHgw1mGPI0mJIiJrDwYDGCVDkwx4egwCE0KPIUUCdbXaTU40gcFY1HvBIA4CkVCoZuw39axLdSJU1qg8QQRTlBxHRxJSTU7ehGOjfsjOptLlhThq0Grtmh2JbT7wCF3pkKUllAaVq5559/ONFdVgBS60gvoQDx+f3isqRJOkSTbrxzpifdWUEn+FGEt4Dxg3RCQlIYCkV5Cu0WySAO81P08YleofnV/P9doRKViG7PFlhWAvSGX1iOrf2qnfBUN/MacQFCDRBJo3y13/SAqZ2MqVRiohLfCKJ8RXmTExrexmPkxN9dDUzSFg4VZHjs/n4xpOgaJdllmVMUHCsY4sE+dMuMXJ5CUuYpXch1k+vWUbNbcaY7TF2wnNswXZUyC5AQEgliXah2cQI6O9ApUoYpqRMmHcUA0YfWD0uWzCCdhRFdT4RSVcmQ6R9BpM+UoSkhM0CjFg+xoTHKrRdEyWVBSSCksXBB8CKR2TpOrq5oJLJzJbIDVxVh5PrFCzdLZUxYkTxLWFDCJjAhley6hvk9NHaHY8koryKnBSSZx3rTFgFk8x83Hyf0YK9K7gFnnrCfYxdnvr5QLSoU119dzeMbFJNWjM4OLpkq52EDejjhp8mipeE79quhbEW5aeUFbtutU+c4HYTQnc6J4nMttFzpLcyJcoKAZQVhNXcMSeGXLKKOSuhnbk4WZfreB8oXWl6OOX+Y8BG8ILG4gmeywLxm/8Acmf1H7x6q8ZpzXMPNRPzMV8Y3EO6wbiK6V4GdyXkcLSrc+X1yj38wdiP8MfJ/GI8Y3EJKxuINFXN+RdardXGvka1jx+J8o9KxuPGFiG48RFirbGl+PlHstZG/wDbx74fiG48YWMbjxEQqeGbwPl94863gfL7x6VDceMLENx4iCAb1vA+X3hdbwPl94diG48YTjceIiEGGZ+6fL7w4TuB8vvDnG48RCCxuPGARbDXiR4ZrDhAYxHpEepjwx6mKhJXhR5CioTovR64iBiStSWzLBqdl1NUewcw3aFRVUbe7bxUlDTEqIocSQSKimWXIwrHZUy0LBDMklSVCrEVpUKz91w4UnRhasNmBCE9oHrDMZw5SXCHzo5CgaeyCDGRytjFOkUrZgnKBwvhrz5gZ8ucXZYDU8v0Hd3cor3hIwKCxhZWeGgxF9OIB7wXiSTMB9d/2jNO7LXZPKlYQw58STV+Zhz1PL1rHgHrnHpBr3QshUXOCULWzEIWp2yKUkjTcQLsS+yANou3uk/lZ9X/AGUzQ6IJjJXffCcLE1jRijaY2ISvebppFS4rSOsUk0q/c0R220hQoYAS7d1c4E5GmuYqI0RhaGylSo6OiYMQ8uOXrvgtJmpSHdoxkq8stS+nqmpiS02mZKnJVNUnAuiS5whVOwXoH0VqQxqQ9NJV+o0N6CTOOFTK1GfJwRlAW29EZAStTFICS5Ge+1d94ktN8CXNeYkYJiBLU3tIIfCWOaS+WYO7xa6VXuJdnQEEKUs0atAKluDp7zwiK/YNVSMLedmXOQBMlhCRRJUrEs1b3QwU2hbm8PtHReWZeGUlHFa3FOAS+I8CeZiNE1ZSVOAxFC7EGhBz1PnwpBNvpYVhmZZjZjsdsqd0X9XsO1Y17GhueyCzpSgJozkke0a1fJ3glarnk2lJStJwkVDsdnD1HnUDaMtYb+dTE9nJqwWlXgOsBJ7LMeD+s+MKkpJ2RZItEPSXobZRZV4JKAUjEmYkHG43Iqp8qvnwryqfYihRSpJBGhBEd7sl6y1pMt8wW+7jahjP39dsuZLKVDGWKUqywliaMO0cmoRwzhmLM47SF5OnWVWtmjkBlDaF1Yi2i2LSSyg42SkjupEn+rTfiH9CP+Mbbkcql7lDqxtHvVDaLSrwWcy/8qftDDaCc28B9BEtk2Ify4+H5wvy42+cS4zCeDbBSIvyw2+cL8oPh+cTYj6aFi9UiWwUiH8n+6fOF+TGx84mxn0B9obj9Ug2yUiL8oNj5whZBsfOJcfqkLHEtgpEYsf7p84X5QfCfOJcfph9o9Mz0w+0S2GkMQhqZQ5JjwmPUxUuhzx6kx5CEAsSQobHsVIfRd5jEiWgUCl9sH2ghIfCGDkYsCa1amwFuySSJyyRRIloSCNQFKUQRvjAbTBxiC0DFNCswkBqljq3nV/hAL5RIi0JTjIIo5ds1FhXRyw414CMNhJ5stKkFCslUahZROnEEvTUc3zsslBKVZgkFtxn3FvDxgwgCYtILMnFMORYqSpCXB7SSQpRy+IcCMv6QUTMeiw5I+JLBW4Ohhc1sMh4LIn038fW9IkMwEnfaBsmbru3r1tE/W1GxHmPQ8IUXommWbGlScLYkqS7D3klL58fCOaIKAO1SgMdFEzCffDVBwuHFRo3nWOc9ILrmJWcMuZhVMKZeFClJUCo4AkpDGjUzjTg8F4urKlpvlCNTyhtmsq7UnGpIQj3PjU3vP7ofI1dtqkzYOgOEBdoYk1EoMQ+y1Asf4UuCzYswdBZbpJNaD7aNp6yh08sVtEl3zwZi43kzgidu6VHIjLXIh6jR9iH0N6TVFQlISmaiaMJSotVi7uCGZ3oaQWmXRKUAiYhKgKsdDSqSC6TmHBBqYimWGXIQoywcTM5UpRahzUThFAWHDuU8qe/uCM62RiL7nGzp6t8aQ7EkkpJfspKqpAGnPLIVbApc0OCPZ17iQx1qIjvuYpSiKkH5vR++BdmmTACEPtR/pyEaIxuPyGU3YVnWsYihbgs4ceG2h1fOBdvCOtzABLhtOG2/lHq5ysXar5nJs/DyjyRNCSVLRiCvZdzuasqjhi50EXSoW3Y/qwlRCVPhD1pXhSv68IvpEwFFRUtTRmoXA3zgVJSS5PsgsCSQ5FQOTVz4PBaXIHVJUFHHxPZwAOltXPhwgSLRZoLDeRJThNU+050FMy7ZN9KQTs1rSn2lMSwOTFyU89s38DGPlzerPbz96rpqxzGtcoOJnpKUYQgMCUqcElylnzrlnoHjNKBohkaM307VJAUEYVrxVYvhNHFS6eVOL0Jw3WcIP8ATFBEztkiZiWCijAPTI0L4geQY5xnY6GKNRRzupnqmyTrRtC60becRR7DaM9knWjbzhdcNvOIoUSiWTdeNj4wuvGx8YiQgksASTQAVqaAUiW0WKZLotC0P8SVDLPMQNibnvXjY+MedeNj4w+w3cuasJTqWc0A4nhBhfQmcCp6hJYkJJrSmexikskIumxkcc5K0gH144+Me9eOPjBJfRpQLFTc0kfWGruIMMMxzriSwfgQSSGGw0zgd2Hknan4B/Xjj4/rC/NJ/e8f1iafdZSgqBBSOe7bcqPA6GRqXBRprkKIyiRMRoyHIfKHpyhTHIdCjx49gBHR7DXhQCHc7z6QdWFrSkrCCQpi/wC2PVTZUt2dsC5ilMWAlkVNIp2S2mZ2sRIoVBYUkEiYFIJUFskYgAQfjIdQMZrpFekpE6TZElWGzpwrLpKlLWgJUXNDMQhhWrlQApUtcExgpGYIQR2lKSlQSEjsTC4AKVpTXKr0dWNwpJl0zc3ashLqfGpVXZwXZLsB7oGdWAxVeK15pMyQFEEYVApd3CCpaATiqFMxOzcHLLIp0hFXLhRUXPaBKh20kTBQihLCpLwYlpC0lKmwqBSB+6BmBs702HGiuUHhmQlqbhlFrrCRk7beufhvDp8goUpJqQWJ9bhjXhxh8lI9eudeUIGkMtBNAC+ubVdyNK8NCNCDFiTIIDks+dSH7hnrT0bKE6CJRnT1wg2VbIpcgDQtzc+ew9beLAADd9fvpEi6ff67RWUvb16+8QA8B/Xr0IC34suXNGy3gyotAa+ySktX9YMeS8eTml/TlBTCgcfqYrSLaoYMgEsaZs/699NoMXzI1Z239engUlBAYbUo9OWuZjpxa0ga3Ld5EygBhAJqDqBXIg0PP6tFFEhSipmdDgjbC479vQi3MQpba8NK1Zhn86xHIs6mCXYg4i2dQ1fWkROkRq2SSrQhSk54WD4dWp40i9JsVVVJLYgCWLhyBV3Pfoc4pJsRfstTL6VGVY3Vx3ErCMYdZzo4A4Hc6wucq4LxXkBmYJuArGJQKwaJc4g1QToRmfiOlY8kUoCAA7IbjxPAf05QattxqxvoFDLg4EYbpXeYCxKlrSUgdop3IIIcFjnpqODAY1rdImR6VZRvmyy1TitKkzMVT2VBiAHdyUqBbOIekF3ICJK0oKVKQesZOFGIEYSAzAlJq1HHOG3ekCYFZ1dj7NPkxbXxyjb3XPEwMoD1zjROWiqOdklTOVrltGq6AdG5VqWvrWIRgZOIhyoq2IJyjXno1ZcTrkIU53UPIHD5QZsN1SZL/l0iSFAYsFDqzng7/wCYz5+p9DStPyNwRjKV3/Y5/Ou+UFTCmWE9v2VAFmxDJg2saGR0YssxUvBLlks8xIS5IAQ+GmTmsHxdkoKKihH8RAJJriqRVoZOTLAxDACR2QMKS5YAOmvrhGKWWT4s2qKumV//AIlJMxDWdCUggrU5SUp90jeiGyapilNlyk2brUyzMlstSFLUcT40oSkkFtVk1ySO6/LtgSHViSSSopGjthQATSmfEnNqwLvhLlPUgp2UssM9k55cm4wfU+UUebHH/wBGavS51ylyZiFkLWgKYdlSSXIriSXIDtxZzSPU2mfZyCULwkODXJnqmr/fzIWnpMrCJsqXLIqSFBWJsQS+MKGVBkaPDJHTCUoOtJlqcdlKQpNAxJJUkq5EUrzh6WRr9tgWSEt9X8FUX6JjnArg6C3EdkbePCGTrYggUBTR20FWL/XXyi1aL5lznAUopCfZKWq5IOebBVMhTLQLaJYxOXC9f4s3G+ZPeNoih/UqLOW3pdnl7y0dTMAKlEpd8/ZDhy/rFwjFRsbYppUwe2ChVVJqCxyINORfyeMbG7puGZM/KCiDQch8okSYhQaDkIkCosyqZJCENBh0VLChQoUQgRbEslbnEXJ1clyrm7+LxrbpmlDKFWL0BIUAkkjDkSwchJBdOoU8ZRApBi57SpFR2sNVJ4MSFgcKuRlnQF4XNWi62Ok2C1DrEj3SSUqcMlKgvFhISH9opYsQXYNQH5fbCQ7poqhoWIUA4cZtqkiuYcHG3HbEnCHrhLElnIJD4gcSHBBxDE1QXdzo7BOcsScShRLALZOELevb7Lh83cGtE5K3Lsu3pZnSmYP4SeD9hXhFFKWzgzNtCiUpCQpJCioHVIGSW1dg+XaGoAUOtVmKFULpIdJ4ctw9YVkj7okX7DZavXrOnp4lK29c/GIMVIZ1o9d3r1VRah81Xr6+vuIaBr69ZR48eLmNEINmFywiO2WR0trHsua1TU+vXqj0TCp2OWv2+/8AmIHgw9+WLACTrkPryjGW20GUU4iz4j4NTzjrt43YlY3JPPJqxyT8QbKZdoCchhoPAk+JI/ljf00tT0sGSXpsbYb2BWkPnSgq5yfi9I00hCG7ZCX3o/jnGAuiyKmzAhJAJyctXRn1+xjeWS6kFZTMQBNSagsa5ONCNjD8sUmWwOUkaG7pEsh0JExuRESWK/bQuYUFHVJBZyQTxASCwPN84h6ItLtS5YokiCtotCRaFhTMmr0yYF34VHdGVmlRt0wnapmCzqOaghSnLZgdnhVRSO+OBXld65K1S5iSlaXcFuDFwSCCCCCKEER2yyWg2hRxpWiUXSksgpURUOkkh6FTKrTQgtg/xXu0ImSZoSE40qlrAyxySn5hSe5Ah3TyqWky9RD02YmyWghs86Z/eNhdNuMsJBOLEoCp30HKMdYk9p9suZoPqe6NBInDET7qEkD+IuAfEk90aMqswS3NoqcFodJoQ6Ttse4/KJbvtpUkVwvQ8w7juLxj5d8FEiYhOKgV2tEqLAJTx+sXbBbjLUULCw+Si5DkCpOjvGWWPYTTjuhi585FqtKFrKz1LpJA9nGlRLDg/hBG7LxK5SphakzAg82BPcHbmYGpc4VlzOKLcHHwJxFH96gBFq1SepssuSPaUUj+YkFR8zFmlwCTvkktlqJcdw+R74oWm24Uq3CTrEl6WgJWG9lAKRzbPxgFbJhUsJTUqqR3gj5QFAi3LNjX/wBHMGqVAeKkGB0uW5fbTcnIeUFZ6BLsqg4xKWCQ4zKgW7gIF3aukw6uAOQFfPi0acCt2OT9L+o6QolTFI2Z+WufkczE1olLYA40jmW4VBy/dJ/TwoSKgKDVFW7ssvtE0ljnodeL50z1y1Ea3BPkqpNcHi5SFyghcsOPfTix8zmKbMYzVtupSFdn9onRSQa92hjSrUUlmf1pv3PHtmtEoF1yUzKakgvoaUPIiE9tw3h9hutT/d9zPBJFCCKDMEfOPQqNLOtCCGQOr5CgOwY1D1rWmjxXXYwtycJ1JyU+wIB83H0TclvJUM0xeydgR4clUOtVnwKZ31HKufGIxFuQVQ54UeR5AoAWlV9evRi/LUpJC0FlJqOdX7iPtHRR+GdnTkhf9av+Qhw6EyUe5TipRPg5B7zGaWVeDUofJnrptCFjEgskqSSHLAkvUgOmYKssZ4XYkU2Fzzio4sluQoBi60ntOEGpIKSVCuFtS8DF9G5SApchB61KXCQWSrD7hSey5FHpo7hwYrFaBQpSW90kEKQUkjArJaSHIehSlRzSCyZNPdB0tGzstpJUWIcpcKBBSWdu0lICi4fJ+0RpS/bkIKEodlE9hwalIdWXByW5wDsUxSwC9cQJILuEnDiGdcLgpUn3QQpxUuuZ20lgwSf7mYOzEAPRzkKOxJVNUKktwFaiUkpUGI3/AENRmXyLxEFb+vVYPXldwmygpwlaSQ5dikFQY66Aux83jlnSvpBabNPMqZJwIqZZJ9tI95xR8jhzS4djClgk3SL61RslWp8sm/x9YimW0bgAZknIbkxzW0dO5rUlg81fpX9YCzulk+bMSVr7IPsAMnvHvbOaw2PSTfJO5E6pLvYTJhSCQgYg5DFSgwwkH2RsTn3NB1CsvDVvX2jL3HbZVrQkpwiYkdpKtqd5S+Wz90aGyS+rZ5YABzFRpvl5aRnmq2GbFkoOdfXzpSOKdOrNMVa1qWp6sHyAGQFGA/U7x3NNtSqgqeAJOT5RhOn3R8zElUtFTmSWAbzJ7ob02TRPcEoWqZyiXLKeDFwQxqMjTaOoXZeUq0WWT+zQqersY8RQpKh7SsQBo+mRpSObTpRQSlXDKoycQW6MdJE2Zf7QFSHcNmk5GhzenhHRyx1q0Z8U1CdM11vmCyTZYVNTMmEHGEHAoOKH2iG4ODTIg0dLtH52YqUT1BZpRBf2W9oUeuY5NqYIhNktaCpIScVTooE7g1jN2G5wieoe8lYAVslnBGz18IyKmt+Tem6N30bsc6WjqLSAFOO2n2SxdJBI4VoOQdow/wCKfSRM5cuzIKSJRxLUKnrDiThfglieJA0aNgv81aJC5SJgQWOFZyxMQni3LnXI8Xtd3zJMxUuYkpmhRCgcweer5vqC+sMwRTlqZm6iTSolsNA/M/QfXxi6hfZCRrUn5d7fOKaUAS3ChiKgkI3S2InOgcwQscphiMaZGBllKH6uWMnClcAMh3n6QZsNoxAE5hS0eBP0MDLEljX2ia/QRLc4JRMI0nFQ83+kIluhbCt1l1rUSMIAkoAIyd1Gm6qcQl4iv61hMxKjlKSqYeYDJHerCIHGYOyFMnMnEC3tEONmS574EXla1KDF8U0pUQSSQkBwK5OSk/ywY47dg0e49E8qQpaiWSwHPM/SLVypAStaxmNeEULYpgiSNACrvie8JuFCUDbteFB9fCDJXsEpzbVjFdHPMkv9vOJrGGSOI+dYFldTF9JYCvCNeJUWlwkXesBDPt8/8w1Cx2i4LmtSTk2vrwipiZTaH6VjwTt3zVm242hzKIKSp6VgJPn8o96kZevD6UgP1uGLMi8d4FhoITZQIcJ8PX0bjFdSGqMtxUeIpHiLeHiaYXqM9xQ+IqYhCAhCvaS55l27ohmXag+yojnUfcecPUk7vwNPMD5iE2wPF8P0JJ8IrpT9i2pop/6evYeIhRcNuTt/f/6Qor2kHuM7/Jv5EwdgFXEZeJpEdpK1JOE4DpQHzNA8ZC6OlaZSCmYpgPYOb/utm7+EC716ZTZzpS8tHAnERlVQqH2HnGDttmrWkFr3tspFJ0ztbKUSr+kEsO4CBKuk9mSXSgqIYjsJH/lx4RnranEl8yOBrliP6/rAsKrz5cP0hqwoo8rNrN6Yy1qJMlKT8aVFJZ6eyBFmb0stKEFilaDQhQKwRTMrNRlkacIxCEqUQACVHIAF6UPpqRuujPQxc1DTmQwAwiqsJBamQY8SYjxwRFOTDVz/AIlJmPLtSAgKBAWgKKeOIOVANzy7wYmXfItlmEqYkLlmiSmnsqUhMyWdFJDN/CzMpjkZvROyS1GWq0lKhqcB8QACMwfTR5YRPu+Yk0mSVHsqBdBJThcH3FkFn4DMCFuHvEsntTM10v8Aw4tFhxLA62zBmmhqOWAWl3SXYOHTUVGQxc2RUK1HqsfSsu29bIxkBSXViBSGUguFJUlyEuktUt4sORfiB0FNhV1koFdlUWBzMsk0Qo7fCrXI1zZDJezKSjW4M6P2YTCFSZuFYzQpwQd0qTXvaOg2VVplgY5yC4f/AGlKpr2wpI1ascbkACbLLt2gCxY+IyrHXbDPTKlIViK1GiXUVV5qJan1D6xm6mNNGjFLUg9LnTGz5lTJGvupD7ZqalIjtVmTMouYT/V30Da7wPk21U00dXLIeuHeYvyZqQwBKjmwokceQbnlmxjHTHUYLpZ+HhwKnSCD1YKpgFDgHtKbVs88n4CM/dXR4OCXJ4x2gSETARn4t4vXm32HP+kd2m7lgnEZKvYWRk2aFHJxRtwdWMa8WWTWkoowTuQ6xXemUCosGq5ozcYzyelWK0qmSwTLSQlviGprkaAjbXMwOv7pEqcnAgsk56Pw5RFcVtShCkkAKxO7ZuAPp5w9Ymk5S5I8ylJRXB2O4r9StIY9ksQYg6Z9DZdul4gQickdiZw+FTVKfMGozIODubpEELCSThUc/hOh5b+O8bqyXuU0JpGdp43sO0qaOPXpdsyzTgicjq1BLPmFAH2gclDlk+QZovWVSlAMHA+GviBUd4jq18XfKtkky5gBBqDqk6KSdD88jHI716PTrLMwmofsrFAfsY1QyLJs+THl6dx3ROLeEknUacdI0V0WPBLSg5s6uZzjKG9JtMaQpjTGmo5H7Q603zNUGUrCNhT9YkoNmVwYVnXgDicvLf8AqANAOZdzAaZb+smmavIMAOA0EVLXbSumSRpEWcMUUiiQSsP7SYVnUv3aeUNvWb+0PgO6kTWIhIc0ArAqfNKlKO5PcIqlbIlbI01V3xdq2Y8D/iB8ubWgfnFuTV38I1xVIMhwmVGVOO7fDXeEmWTQDx9cotS0J2HgIsCSlsvBxvseJixWyvLu8n2lN3foYbNuxIqJlf4T94szZIcFz4g/+Q9PDcDe81Nv3SAKEegDBoFniJQAZgTuQD/gcvOCFnsmQFH0Zx+kD0qIyIPfmXd6h8qQ8zV5MoCuRpQA6Px0iE3LVpCEZqKjsAPm8RKWFBkuk8a+f6RGgJJYnUCtNBoeefOJRakgdnCPM09aCJsDcp/6ar4k/wB3/GFFldsYkFVf5vtCg0iWyjNtil1USVDXll65wdu+biQFBQD5irbMabnhQxmZamMazof0fXPXgWrq0KBVXM4dkkszPUxnlSQ2N2OlFc0hCQVHJqkvsANTXQ5d8HLF+HqwomeRLS2IJSa4aZkuEgCn2jS2e1WaxDDJTjmEJxK0L5OrahoKd+YjpJeE2elQWthL7TCgOKgSRybNznCt2M2Qw3rZrMyLOgLUxcjLUOVkOogPwppFNN/zVzAFLIQpgUhwK66Ppmd+8KieEqBSfT5+ucNn3kBXU5Uri2410iygirm2Pvm2pQpsjlmDlkKUZif1jR9DOkqU4Za+1JWe0kjExyxCmW41bdozN/3KtUkTynCCrJmzBrkz0gZc9pKSxyf6+WWcGiI7ZZ5ibPaTJQU4ZqDPkuWBYvMSFpcijlxol6tUjLtKCFJYTBOPbQoDtImJCXAAAWDuzF3J1PM7Teq0CzzUEq/KzCsb4FMJg+WlHJ0jpE6WSRN6xkpQcKWISCspUVuxegSGw6ke8QceWOl7DoO1TMFbfwb6yZOMieJcsL7CJqCSE/xJW5S74SUuQK1zxliWux2iZZZ6u0lTUViGTsDsxBBpQ90d5kpUcUwhjQhAIBDY2BVqSVsdBo7kkH0kuWz2yXgtEt1OrBORLKVoLDCUzCACMQNCyWIBD9uB3LVS4LRTTuJmZV4AoZFK6P5tUZnIa61iazzwCxJAeqiDXbLLllyjm13dLCnszAzUxD6jTujR2W8xMYhTjcGFTwyjya4TjLg3Vjt6KpxEK4jXTzbchtIrTumAS8vCmYuoVXsJbNJw/wC5R3DsDQucTZi+r46qSkEgzZlJZCqpQyguYQK5sAKAlyPZMA5joCcAoAzRIY/dltMWFL86P2efNdBTZ1KSCsS0/ssZbKWS6XzYKatBGcvbojPkJUsoK0J/+xDqDbqGaP5gI0N23daOvk9kftElY7aaJFCT8J0A4jamuT0hQ5QhJCqAiY6VAgZAEMp3ABcs2Rdod3Jx+QSwQa2VM4si0GNLcnSfCAiaaZBW3A8OOny1t/dA0TTilpRKmAOoJLJVq7UCC+oodWMZyZ+H9oZwmgJq6W1FC+remhmuE1uZ9E8buw9IvAioLjgYltM1M9JSsOCIGXb0KtktJKcJADhBUKh1PhINDTZi45wbs3Re0P20oSA9QsF2YUAD1ejtlCHCnsa1mi1uYy9rlmEAS8RA9pQpXQPuzmnCAq7CEFlpL8X+sdjFxEDCiaAUmpMmWvUuCAUnU0xKIYAnKBs7o5MUSFqs00PUdRMCtQ3YmgaM3LLTQpUqObkSnJs5aLAk6iK9osRSXBBHAh/COhW78PFEko/LgcTNyrXM+G8RS/w5mBiepUk54Mb65O4NaePKDqKds59a7S4AyEUlEx09fQVqBIPBieZbT9O6Kc7ogge1LI5jlXw9bWjkSD2zBpTE6A0alfRJBeih35dxisvolspQ7oas0SvaYDSqJU2loJHosdF+IH3iNXRZf/cHJi/zg92PkHakQLtDpHhEUyc4EWv/AI1MHvg/yn7xDM6PThsR3jyaLd2PkHbZAF8YlTOhn+iTRt4/pDTd8wQe5HyDtyLYtp3aHJtROvrv7/GKBkrGhhrK2MHuRB25BTrBsn+lP2hQMdWyvCFB1xBokG5FklWYur9oti/A6CuVXrCtV/LcElglSSAMi27ZmBC5yqllF+H19ZxLd9oQ5xS0rbRVeZqWfuhdVuyW3waC09L0ABKEud23zc0ckZxBeVqnWgAMUk+8o4QzOA5z56vEki0slRSAnglCUvq1E7OY8nW39qtRfOhyox1rFQ0FLj6EpXh621ywGyQ+LQCqwA70yMbm5/w3suJKu2s6KKn5mlNI59JtWoo2VdCPMwZui2qTMSULW1RQkAOK5eqCBuWteDZ9KuiPWIEtExg6iQpIyVRgzDlyjJWH8LVazSGzARo3MvmfRjy/bztClgdZMbAKYiHzDs9HrxiCxWlaDixqfs6qFKk1GeXzgUyyaSNF0d6FYVJCphoRQpSQQQ5BBz22rzjXG5zKlIlu6UkAEUyfCODCng+0Y3o/e0/rU9pSqksanUNXup6O1lX0r2ZgBBAcENnn4N5xWWPUqZFNJ2iuq3JcoSXw0J5ZjuqPHi86A8czvW2ru60KSMS7P2SlWZQFeyhfEZBQzpkaRqLo6SJUcJJSsZpU4PgYxyi4umao01cSa/8AobZ7QSpcsBfxpACuDuGVzNeIjBHoEqXOCZawAcykFgH1Bo/eY6Xbr1SlNTUlm9d/hEFlSCSosKfUn6xW2tkx8eLaMzbvwuRPCCZ0xBQ7EYfeYkVGTh2DCp3hH8OFoZSZqJhGi0ED+0n5RuZK9vlSILzlApYrXLVmCgsrvBBBHBQI1ZwItexIyakYpHQedjKutwNVC0K7SXqpLMElOJ9s8hFO22SYHk2lClL9pE6WSxBo+uAvmC/B40K7FbErfrkzJZNCQJag/wAWaTl7o7hE12S0lSibSmbNSDRADJDliQO1QNoHxZGkRXItPJp5K9x3ItMsKmzJiiHdKgxKR7IIABBbvLjLOC1ptiZVVOl391RL5kAJSW1z0EKdYChzKS+jrWvVgFOpBJL0fcPTMPtM4y5JWpfV4UYiyFKQABXZTM9XGROQJhiVGOU3J2xtltaZr4UrAoQVpWl6EEAk5jX65w233cmakhSlNUDCtSS6taEDJ8/s1a7L4TaezgnFFRjKMABCRQFJxOeYNCKh4pImqk2lTHGVYcRmYkBKQohSklRIU7oAxMFFgHBMSyvPAURIEpDS0lYBSGxknEeyO0skJphGYADMxzqWa9EzF4MJQrs0UUucaVLAIBOdSGBxM+VB5N6NomL64Wi09rH7M5WFlKOIDCAZYdwwLUA1gZfNhsqrS8yyrmzSXVhxE07QVhS5OIlVS/sMQQkAkPwH5qmHvMCMkklixfCkPo5ZuGhDJVoSp2CgdeyoVOVSBX9X3jybYitT9ZNSlk/s2ZnbGAaEVYucRcZlwItINK12fLatQCTm4DbUpEIRpBKagsN8RflWvny0iuZAIYuxBd6ZVNSWA0+pi2wqTpqSQaOWoNicvDSIrPaEqNErBJBdScnqXGj6DixqGMAVTYE5qSzB3KWfZmUfI/URGvo/LLUw17hlTIVZ3Gm+oL4C2TbZZ13A8CSddn8KCFa0YHSugc1z0elaRA2Z2b0Zppr8nzD5cC/dlVPR0gey9Q3+AOGdKVZo2WA0avHhnqGfL65ARGEtz2BNSC7NUgV47UyiEsxyrg/dObGpz1GWe9deT11XD4Ucn1wOj00pG5VISc6jSr1AA2Fc9c27vTZRkE07QDV5k0CtX5tygks5+q5FPz/ztziBV0niR5VbbJ/vnSOizLMCQaVfluzgkZPSjt3iH/T86h9GDFuOrblxRyGoYhLOdqujdPkRvw+sQKu0bf45+s++OjqucbA/Y8hs1X/SKZcofKmzZU1DOO86RA2c4N1n0P8A2HyhR0L/AElHwwohLPnqTMKVxuujttSmyzlqlImKEietOMAgLCkJSWIqzktxhQo1zM0VudAsFzWZQGKzy/8AZsiy2IOVpXMme81SgD7xmuk91ypn7aWgSSZYmFCSSitGCTkcqu1MhChQpPcbSMjNOFwD6DxrOjDY8RAOBKi2hZoUKGiHwezbz62aHQEsEJptp4PE8sDEae8fIn7PChRAMP3DK7YL+6o9/ZGnAmNEiW5qXJHkqkKFBIYK/LQTapj59mvAhNPFvCM3abNPVNSfzKqkEOgEpxbF/k2u8eQoXlS2YISabpiPSOcqZhUpzL1ydmzEbno3e6lpBIjyFGTLFLg62GTlHc0F7XiqVZ1TE56cPvEF2XiJlnTNIUewSQpQckpkKNUJS/8AvNUEjAGNTHkKKRipJp/H5FdRtBNfP4As21OlKgCkBKCEhRavZHMswJLkgCoNYL3feq8Tg5hyDUHA1D/Vns+8KFDtK9Xxx9hGOTWPH88/O5btl5FcmYUgIwoJq5rhKgaEbKzfMbNADobbp05CpiZpSAvAEqAUOynNTYcVa0CTxhQoot46nyTJ6ZSSJOjFjROnYzjQpJJIRMUlJozJALpS4BIcksA7Ui701VPlqlqRPKEFM04UJY9gpCgVOXehFKEQoUSL9Njs8VHI4oLoss1VlDTj1hRiEwoBNQVAEUfLPM01FY7usc1JWJk8zcKloAwgDsMxZzXs+cKFDBJcVkds25Aeu6PZA9pqM/ycnnTOFCiEEUccinxORFaNCQijOW492zbeZhQoBCQpZx8Lb1zO7+JLxGuZ3scPyrl68IUKIQbKU6X3S9eWJtAdsm4Q9IctyPlw/SFCiEHiXmavTz9avkIaJWItu6X+rQoUEgybKFKAkpqSAc8xX5ZVMeu2ep0pWtfKFCiEEmccSR8WWwqB6ZomZn4DQkZucn4QoUREJAefjChQoI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6" name="Picture 4" descr="http://laiveesvida.com/web/wp-content/uploads/2011/07/jugar-hij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3" y="160338"/>
            <a:ext cx="2785641" cy="319087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441824" y="3811012"/>
            <a:ext cx="4572000" cy="2677656"/>
          </a:xfrm>
          <a:prstGeom prst="rect">
            <a:avLst/>
          </a:prstGeom>
        </p:spPr>
        <p:txBody>
          <a:bodyPr>
            <a:spAutoFit/>
          </a:bodyPr>
          <a:lstStyle/>
          <a:p>
            <a:pPr algn="ctr" fontAlgn="base"/>
            <a:r>
              <a:rPr lang="es-CO" sz="2400" dirty="0"/>
              <a:t>¿Quiere decirle a su esposa cuanto la ama? </a:t>
            </a:r>
            <a:r>
              <a:rPr lang="es-CO" sz="2400" dirty="0">
                <a:latin typeface="Agency FB" pitchFamily="34" charset="0"/>
              </a:rPr>
              <a:t>Dedíquele tiempo, solos los dos.</a:t>
            </a:r>
            <a:r>
              <a:rPr lang="es-CO" sz="2400" dirty="0"/>
              <a:t> </a:t>
            </a:r>
            <a:endParaRPr lang="es-CO" sz="2400" dirty="0" smtClean="0"/>
          </a:p>
          <a:p>
            <a:pPr algn="ctr" fontAlgn="base"/>
            <a:r>
              <a:rPr lang="es-CO" sz="2400" dirty="0" smtClean="0"/>
              <a:t>No </a:t>
            </a:r>
            <a:r>
              <a:rPr lang="es-CO" sz="2400" dirty="0"/>
              <a:t>se puede entender una declaración de amor de alguien que pasa tanto tiempo fuera de casa, al punto de convertirse en un huésped.</a:t>
            </a:r>
          </a:p>
        </p:txBody>
      </p:sp>
      <p:sp>
        <p:nvSpPr>
          <p:cNvPr id="6" name="AutoShape 6" descr="data:image/jpeg;base64,/9j/4AAQSkZJRgABAQAAAQABAAD/2wCEAAkGBxQTEhUUExQWFRUXGBcYGBYYFxcXFxwWFhQWFxUWGBgYHCggGBolHBQVITEhJSksLi4uHB8zODMsNygtLisBCgoKDg0OGhAQGiwkHyQsLCwsLCwsLCwsLCwsLCwsLCwsLCwsLCwsLCwsLCwsLCwsLCwsLCwsLCwsLCwsLCwsLP/AABEIAK0BIwMBIgACEQEDEQH/xAAcAAABBAMBAAAAAAAAAAAAAAAFAgMEBgABBwj/xABBEAABAwIEAggEAwYFBAMBAAABAAIRAyEEBRIxQVEGEyJhcYGRoTKxwfAHQtEUI1JicuEzgpKy8WODosIVQ6MI/8QAGQEAAgMBAAAAAAAAAAAAAAAAAAIBAwQF/8QAJhEAAgICAgEDBAMAAAAAAAAAAAECEQMhEjFBBCJhEzJCUXGBkf/aAAwDAQACEQMRAD8AvbTKWEimLJYTkioSgtBbCgk2FsLFtAG0M6S1HNw1UtMQ0knk0XdHMxKJqo/ipiizL3hpINR7GW5E6nDwIaQhgjjz6uomLDiBHuYue9QsS7UQNgPl9U8RDdLeft/z92UVlIzMTJ3+veqxiVSoAz+Xlub8LJeIohoiQfn6J2myDM7H0P2Ak41l5I3ib8+SgkHVaVhv6psUzG6muoloLv18fPdR3Hj8v0UikXeyO9GOkNbBvmlULZjUCNTCP5m8fEX5IUNM327vmmo3B24FAHpTo/nDMVRbVYQZ+IAyA7iOceIB5gIkuNfg/m7KdZ1Jxa3UDLjxu3Q2ecl1u/wXZVYmBhCjvqAFSCUFx1aCp5NEULx+Ojst+I+wJAnwuEA6QYxlHT+Y/ESbknhbuMWQnNek1Ok54dqk2BAm7bgd0zuqNmefPq3c8u3jhY7Kpzb2Oo0y1Nz/AFE7mTw9ypbKIfc7n+I6QB3Df2XPqGMg9px7mtn3hWHK8cTtTcQeZAWaa8l8d9BzEUqTLWe48GyB63J9Ft+KLQAGhs/lFiBuXOJ24bqVh6TiBIpj/NdTKODad+r9S72CS7AiZc98ggkWJnzEfX1ViwufAHTVH+YfUIe5oA7Pr+g+qiuwYPG+5IiZ8DwTwyyh0xZQUuy46mkAggg3BG0JBLVUMNXqUCQSdB3BtHeLwiuFrkgXm61wyciqXKIYOlILmqM7c+CynT2Ksti85fsknSksDSo1QRA71IwtHcotk85fsTXwrUz+ysS8yfEKGK8CVAg+cIzksTYrrSkA9QFk61aalBQAoLYWglBQSbW1oLaAMXL/AMZsd2qFGbAOqEd57DfYPXUVxb8VpdjnX2YwD0J+qiXRKKh1skxx9u5Kc6AT4Ee8/NR2NHh97KUJNgPFVjUZRcC4yZF5v3QJWwHDfb7utaTPLhHolCpv5e2yAolU6ciHDfvjbgf1Q3E0S1xi4Fo7/FTsK9zzpbvtvCnPy2ANbm9wH90tpD8WyttonlYo1h8Mx7SDDSBY8e9N4pmmIv3yCoLqjuJP3zQ3YKNPZGrA03yzcGx327uK750EzqpicOHVtAqfwtmdMkAkHa2nzlcVyrKX16gEEtkSRaL3M84XoXLME2jTaxoFgBItMcVZB2JJUSX7KtZq4zvHf9VZKpsVz3p7jtLIv2rAbe3ElNJ0iIq2U7pPiGF5ggkm/d9/eyEUMpNT4fFbyrCGtWg7C58OCv8AlmXtAsIWWcuK0aIQ5dlNodG3tuN+cKZhsteD2nEjmb+yvjsGOSYqYIBu3JUucmXKCQJo0HNA0hh8wPmCVPbMTUeGAbxePFzpA8goWMJaYAE8EPqVXvPauALDaL3gbIRXJBo5kw2py4bGoZJ97+vopWHwzSJa4nvE+c8J8kFwFAag5h33afvgjv7LF2jy2I++5Ar+BjGwBEl3jH6pnJsdpdod8JNu4/ona9OsfyGBxgm3oFFxFAt3gHhso5ODtDJKSplsY/teSXUcPZQ8oqawJ3j3G4+vmiDsOujCSkrRklFp0RC6dKnYSqLpBw1gtUaMFMRREzkoVjyerMcEexdEOUerhGmRzCCAPQJ0jwWIuzCtA4LFNgG6BsngkU2wlhQSKC2tJSgDYWLAsQBi5F+LFMDFtPOk0n/U4H2XXlyv8X6U16J/6Z9n/fqll0THs56WiPFO0R3qbleTVq3+EwujcyAPUmEQxuT1qQHWUywerZ74sqnJF6g3sGtbeJHfHNMVsN2rffOyJU6FrTPHn8oCfoYZ20R3/PxKiyeAV6MZNT34lW+jlNIWIJ8yB6CyrWXN0Rp4K0YXEyAVVIvgq0IfkGGdY0moXiOhFAm0juVjF9kod6Wx+IMwGUU6LYaPNWrB1NTGnmB67FBXhE8oP7uORI+v1V2F+4o9RH22O4w2jn8tz8lzHpc3rK/auALeJLp/2tHmunYsbeP0KoWZ4f8AeyRbWR6Ov8gtWT7EY8f3MCZRhgzUeJdfysPqrFgChAZpJ8z7lPDOG07BpeeQj3JWDItnQx/aWemJspJoWshOX48uEnqweRcZ9gjVN08p8UtUM9lM6Q4d9M6g0x7IfQqTDhx4fzcj4/qr/iaQcCDBsqLXpdVWqAiGlzD/AKiWyPOEMraoiftZa8FhtNwdvPkd7qw4DNG1JAOl3EH08CO9V04Qiu5vBxkeO/6hF8Hl5DnAju9x9ErdC0g5TqnmPaPVAszcwHtONQnl8I8z/dJZlmnEO5WO52O/uEv9iAMRsfbiPn6KA6CuQVYOk8dvEfcIoMcUAps6tzRMNJAnkT8Lvonm1i10ET8wZg+60emyqDqXRZDjy9wY/bymquYkBNUWauBH33LVfCG4BEroxnjl0y9LAwb/APOudU0AFOZpmrqTdUFRKOXPbVLlIzzDPqMLRxCV0crLSm6BrOlDiJDSsQ+jk1ZrQOSxQVnXwlBJCUlGNhKSQlBAG1ixbUAaXOfxZaxxokOaXskOZI1BroLSRuLtKZ/Ez8QDRJwuEd+92q1RfR/02fz8zw8dgmY4MYeizDXdUEVKz9yazxxPGLgeHeVEumNDssGT4Bpo0QSdIbMBxbc3cTpN0r9vDaj6YqGrTINnAuDeBbrO/heO5MZO8hjGwSGi4G+k7EDjBRfFYFjixzrtkQBtYifdYJXZ1k1SKpjcBocC0dg7byDvCnZZhQ6BH6olmdEEcpPlxT+AZF/v+yZMprYtuDbGwS6LYslvfZAMfnrqZMMJjxPy2UDotdN8bp3rgue1ek2KdZlB19jBDbDiSt4bB4+sZe8MbykqWqITLviMY1on5XJ5AAblEOjNOrpe+q0sL3dlh3DGixMHcyT6Ku4HK3NrU9bpa0sI7zMT5K9q7AvJm9TL8RFVsgqsZlgNbaumxD3H10uHndWlC8cyHnk4D/U2fmI9FfLaMyOU57mT6VVrSy2mSfMzHsidfLHPw+qmQNQmZ3nj5pzp5kJxBaGkA6XEzMb9ys2XYcMw7WgWDQPQWWWZrxSdHOcg6OU+snEFz3D8nag3/M76LpWWYVrB2RHcOXBBKb2iorNgnCEjbl2WxgorQ68WKrOe4cVHOjePk5qtFf4SgmDpaqpB/hM+arb2S+hrGZZ2W1Iu1wPlYn/2RIwRqUvHN7Lx3fQfqUJwdbs6d47Pm2GqTOjdekNYeONvX+8eqiYijJnjaPEf2TuHr6pafJOOBm6rsagVjn9gjhBj9PJNNxHWua4mCYDiIs+NLjfnY+MqTmlANvwPDlHJDMmw012NJ7LibjkQSPQp0th4LxltIaRMTyEgeiaxOADK1JzJGpxa4XiNJM38E5gcrDQC0kSBby7k66qW1WNfaZ0nhMRHittdWjPe9MkOwreSQcI3kpRSSrioi/sreSxSFiAJISkExfSvBUvjxVEEcA8OPo2SgGZfingqY/dipWdya0sb5ufFvAFBBfAtVHholxAHMkAepXFM1/FbF1LUW06A5gdY/wBXdn/xVMzPNa2IOqvVqVT/ADuJA8BsPIKLCz0Djem2ApTqxVIkcGHrD4QyVQOmX4nmqzqsHrptPx1Xdl5HJgBlvib8o3XMQloCw50Iy5tfHUmu+FpNQjnoggHzhdGzrLoxNcuMh/VvaO7TH+5pXOugmK6rHUTwcSw/5xA94XZc/wAKXsFQbss7+k7HyPzKmUbxWh8T92ysMLmEOYe03bvHJTRm9MsdOtrzu0EwT8lCcYSXOHnzWGR0ovRIxleYCfwGIsEGFaSTun6dTSlJRZaJBS8RgQ8QTH3yQnC4wc0Sp44RugahtmUNbdztUbCAB7KXSqg2EKJUxBqSGmBz+gQPEdIn4caX0tUGxY4esGCEEFxZSLn0x338Bf6I+VQMF03woqsZVqCk6e1qmG2mHEWEzEmyvtOoHAOaQ5puCDII5gixWrCtGH1D9wpRsYyWn18wVISarZCtKCpZo09aQLnTAHO4so781HVA0tDiDB1u0hrhYhzR2i6eCl5wOrq06jhYENce6bO8L+yq/TTow6jVONogPp9p1Rv8DjMvjiwzq7jPDbNOFmrFNLTCWJwRrHU4AO4FlgLcJTWHx76DmsqPaQ4gAyAQTtI4pvLsI3qBiMXV0U4ktJ4SLGNyWmQB7qa/LaFUkUmRTDidWkAOB0lpbx7pP6KrjSNPNdJht9XslQ8td+8f4fK6QHnQJ3Fj5SExQrBtUHgf+FQ5bBq0WKo2T3EQfNMDo4WUHVA641OI/pE/T7lLpu++Y/skZnWqOploeQ38zbQYvvv3plLezO0/BT8ViCypbbf1v80aw+Ka4AyJ4ePL+yr2attq+wePlsfVCKmMdTcRMtN45JC7jaLni67H9h0A/J3AhCMqY5tdrXcHCDbYmD7Iaa5cQeJFj5x8/miGAx0uhwkiIPHh9U8JCyhSOlMFlEzOiHMM3A7X+kh1u+xWZfXlt9uf6qTUE+H0Nl0u0YOmNYdxLb3IkE8yOPnY+aWUxgB2L8Sfbs/+qfKldAxMLFixSQeYwVixoW4SimLRalLEAIalJLmpTW96AMp1S0hzd2kOHiDI9wvR+U4oVKTKgu2owEjgWvbce684ELt/4YYvrMBTB3pl1M+APZ/8SFfhfaIN5zlwp1NI2I1MPNv6jb05oPWYrT0vzvDYejTbiAS6o/TTDSA5u2qpJ2aJE85AhBcdgnBusEPYQDrbBEHYkDYLFmwuMnXRvw5VJU+yu6tLiFJY8G33ZRsx+z+qg0sTHFU0aLoNUTdTtEibnuQak6Yg3RfLWG0mUj0PY2/G1mW/Znube7XU9PsZG3EKJmWOqCm+oaTGMYxzpIkkxZrZ2uN1YquFfuwxKqvTik5uDcXPJJcwRYCC+THimio2tCTkoxbOZ1HkkkmSSSTzJuSiuTdI8Thf8Cu+mN9Myw+LHSPZDaVEvcGtEucQAO8mB812no/kdKjhxT6trgR2yQDqPEmd1plNROfhwvI2DOj/AOLuzcZS/wC7S/8AamT8j5LpOUZvRxLOsoVG1G82m4PJwN2nuK805vSayvWayzG1HtaOQDyAFmV5nWw7xUoVHU3ji079xBs4dxBCsTK3p0encVhWVGlr2ggoKzKnUZDXVH0uAa4a2ji0hwio30Piql0F/EitisSzD16dMa2kNe2R22ye0CYggcOKvWb5mygzXUcANgOJPIKHXZMW+kc+xuGptxZGlwYzT1fWT2QWiSxhA03kTHDkrVgYItsqnjsYa2INV5MQ0NHIXt9VZsLi2BtiFjnKzoQ+1DuObA90BzKuBtxEKRmGaAggGUPZQ1X4rK2XRVdhzJseXtDXb/p9VrG43dp4+XkoOEZpN9lmbPkCTJkQfMfRG0VuKsi4psxyd9fv5qv5rgi4ho3A/VWmnSB0A848j/yFqrgdDzI7vJCdOybXRHyHKS6hSe7dutrvI/2UV+BLX6r2Ptt6I3h8dobp5Qfe/tCcq1WudpEagAR3zuD4pr8le0T8BiuqjVcGAfofRGqdYOb2TM7HceKqeKrEgabECL8xwI9FmRZuaTi2o2GuM2/KZAJji0mJ5W4XWvFl8Mzzx3suFNkAAbBYVplQESNlhWwzmlixYgDzIlJISlApiyFi2gBubpaTUCWDKAErqX4MYu1ej/Mx4/zN0n/YFy4q7fhHitOO0cKlN4/zNh49g5PidSRDLv0x6HHGVS9znMIbopAwWFtyZ5EkzI5DkquzJ8dl7gAKxoW1uDGVhB+IgNns9xgruNMB7bgEIfmlAbAbxeTt9VfxTfyFnn2rmtR3aAZHcHR5dowO6VD/AG3cvpm4tpdpk33bpJcDa4hWHDZf1WpjGirialU06FLdrGlx0uf36RqDeAuV0HIehLcO0Of2q7rvqEDUSdw0flbyAhZ44VJ6LPqyqrOPYTHV9RGjs8LOafKb+qJDpMaFQ03GYi4vuA7fjYhdHzvo2x4cXDqxuSLkgcXuNyO6VwzFO6yo9+8kx/T+X2hLlwRQ0c0l0zotPpzSDbkzw9FUs/z+pitNMA6Q6YFySbAQEDDFd+guRdn9oqWLrUgeXF/0HdPNZ+EYbLPqTy+0n9Aei1OBWrtd1gcdDDaABGojmb79y6JSwTRciOUWj9UIwWU1I6xlQayLAiGkciRt6FScFnNUksrUKjC0wZAIPe0tJkd6qlK3bNUIcVUTmX4g9Fv2Z/XU5NGoTM3LHkzBPI3g+I5Knr0RmOEp4hmmoA6m4QW8PuQPBcl6cdC3YP8AeUyX0CQJPxMJNgeY7/VXY8l6ZkzYadoE9Da+jG4dw4Vafu4NPs4rpvStzquLYw7CNIO20gn/ADXPOByXHsFOsafikR4giD6rreeZh1jW1DAc5lMbSZLdTiPUeqnK/aJi7I3SZ7WUC2neCLncum7yeao9XMq8fEQNh9Vc2hrmnrJ0gXbu8+PBnzVdzbBdprg3S2bNkkNHnzWdO2atpaZGo4iq1xBMwbnykq05BmzarAQfv9UFxdMEFjRYlw1bE3M+wgobhcO/D1YFg648QolFSXyNHI7p9HSg4Ov97pdTC63dwugGVY0vc1h3c4D3Vxp1ARA4k/6W2HvKootloDY7stDhwPy2Unr+sE90pVemCNKgBvVGD8PA/RDVCpmsbTIAe3ccOHmmsPVY8ibObtwcO7vHsURFSmQQXtjxAVdzssaR1T9buLQJ85Gyig7LE1hO9+8C/mOPzTVfD7QRYzyPv5oLgM0xAHwAjgCd/UlEHUX1BL6Ya7+Vx+jQmTcRXFlwyuuDTEeY5KdK5qzF1KDwC5wPCZAPdIsfmr7lOM62mHf87Awe8SuhiyckZMmPiTFixYris8xNcnQmHe6cpOslEFrYWlkqQNlaZyW1o7hAGyjPQvF9Vj8K/gKzGnwqHq3ezygyxtQtIcN23HiLj3CFpger8O6LIN00zYYei+oILtLgxvEv0kjyG55AFT6GMD2MePzta8eDmg/Vci6a5m+rjXODjFE6GcgW/GY2u6Z5wAtcnSsgc/CxgGY0NZkinXeSZJLi0NMfzdsmeQK7Vi8Q3+En+68/1cWcNVw2Mo2DHyWj8rt30/6XN1RzBI3aV3WrjOsOpvwwC3zEg+6TGrIZS/xQzHqMBVuA6pFJvOX/ABejA4rgjVffxhzvrcS2g09iiJPfUfufICPMqj4DCOrVG02fE4+QHEnuAVeaVy/gZIL9GMo6+pLh+7ZE/wAzuDfDie7xXTsNgnOaXNbIHkDbgh2V5U3D0hTZ5k7k8XFWnJMWGtDeViFz5y5M6GKHBfIPyPNQ2KT3DVHZPMD6iyKV8U2J3iSTyHFN4/K6BMPYP5XDcGPn8whByl4eZrOcybMFm9wdAkjzVadl2g69mpnZd8QIB8RYqidI8zdUwFdr3NL2kNeBaHNeOE9yJYDODSY1lZwaW6i47ACmYd9AuV51jxVxFaq0ENqPc4Dum0j380+OHL+ivNNY1TXYxgTFVvC8eoIHzV/psc6jRDbRSY7vmAwx3gsIXOxzXR+hGMD6NJzx8JqMN976gTyEuueCuzL2mPC6ZJyzDhjixxjU3UJ4mTN/IITnmMEgcAfUyjebYtlRwcwQ5rXADlNjbmII8yqVj6hL4PCVliaWFcjoGo41HfCNQHLvjwHzWs6cSDa7SHDug7e6sHRyqw0YG/G3Dl3BBM2+JwbxMeQufchClbBR8BXKx8NXkJ84MKxZG6Qe4Ae5QDL+zQP9J+SdyvEOgFp0l244HuVbe7NFWH65GoHvutVMK2psCfYJmkxxvE+aI0Xho3API/2QtiPQPdkLBchvuVBxdJjTpYPoPMBEsdjombkcroFhq2ol3f8AKx90MlbC2BwnE7/fsircOoeCqIrTchILB+NwDKjS14BB+5HI96d6LN0NfSJktdM82kQ0+PZIKl1m2Q3Cu04hpmA6WHzu33Hur8MuMirKriyxysSVtbzEeY3BJouTkpkmClEJErFoFbUgbWOWpW0AbBlYkM4hLQB3noJmWrLaNQ//AF0+rP8A2iWfJoVGxmGFVprNFj/it/hefzf0uN/FO9B8xP8A8bXpA3ZUefBrqbSPVxKTlmM6l+ojU0jS9nBzD8Tf071dJ2oggfUe0NcyoYpvAa47lpF2PAG5abxxGocV1XI8S5uBoaiNfVMZMyNTW6S6eI7JM8lyfpPg+qqaQdVNw103c2HY+I2PeFb8zxZw+TMidZoU6FMDcvqtAdHfBKfG6TZDOT55juur1aomHvJbz07N84AV16C5J1bTUe394/hF2s3A7idz5J/on0HNJzatYtL47LIswnjJ3d8ld6dJlMXXPyTs2YcL7ZGgNHigub4806jC2b9m3CdirNSxVGr2TEC2/wBwq70ly/Q6mWumnrH9QMEtE8RP0VHaNajxZj8e6tRfT1EOIs42IIuCORT+VZ8HUtL/APFi4HHSYnwlRKmWNPaDzfcc1qjh20wdIAjgNz3T4oqyZSRTOnuZ66hY0AH4qhHEmNLT8/MKptUrNXONaoX3cXun1P8AZRgRxWqMeKo5eSbnKyRhgCZd8IEnv2EKz5Bj3VQKbP3YDhH9Ba6dXACY4esqs4ISSCYEXnlxVmwGOp0mA0WwG2LjdznH8xnbuHBV5XofFG2Hc2zGnQZ1VBmt5HbquBMeA5+KqugyC6b3J43Uo4h9R2pziOMAkeql4PDdY++wJHLfc+Vln6NVBfIcKdBLjAFncBA8OBkeqYezXUJG148EYxVDq6bHNM20vbwMCNXm0+ygZbT7XNVWXQXkcpHsaDzUnD4adrJ3q7qbhqcBQO2OYeiR+ZIfRdJ7ZUpjkpwlNZWwLmTtDC9xkNDnHwAJKHZRTIps1b6QT4kSfcqR0xMYct41HMpj/O4A+0p4NhH4hF7J+AcjeHKAYQo1hSiJLJr9kLxFnB0TBB9DKJ8FBxTUwoVoYppaDI9ViA08PTIlzng8QDZYtiyyrpf6Y3jVnCk1VCcSaotsrTOKaUpNUynEAbWwtLApA1PaS0iolAoAs3QvNupZiBY6nUbG4IBeXg9xAjzRXF1GNMtJLHDUwnfTtB/maQWnvHeqLSJBJG1p94RnLqrqg6u5cTNP+uLt8HADza3vTp6AstOo3E0nUCQ1zdT6DjtqiX0zyDgJHeFcHOllMEDTTADG98Rq+aD9Hej3VQ+peoRtwaP171Y6dMQSQqJ5L0ujXhxVtknDNtc3O4TrqLeIA8gk4MyOScrYJj/iE+JKzmo0a1IW1AKDmGXCo1+ki4ty+5ATuKyXDuF2A98un1myGtY7DXaXOokxDiXaDwuTOk8+CV2MvgiZflrhapPgDb1i4TmeZhRwVI1HkGpH7qlPae78riNwwG8n6KbjqNWthagw7zTrCdLhHjpvtO0jZcNrPcXOL9RfPaLiS6RY6ibz4q/CktmT1E2tCK7i4lzrkkknvJkpqE6UghWmMfweHdVa9rAXPEO0i5LWzqgcSLGEb6IYU1C+mQQwwes2DXcPI9yF5MxzXiqHFmgy0tMHV3Hgrdh8UXu11NLJP8N3d+gWv4LPmnSaNGKDbTJuMysUxpjYdryINvGFGySoCazXnttGto4TqnT980SoseeYBmATLuyJBPAb+Sj5f0fOp7o0MiC7cm/PieHmsydrZqJ9FuokNuwkOHcCCY8i4qVhcJpKlZdhQOFhYeAsp2IoQ0lVLsu6QMbcqUwKDRddTmlMA8EtqaYpLW2UohlV6Tu1YjCUv53VD/kaY+qXXqQYTdFvW5m88KVIN83kH5ErWds0EO748k0l0vgTG9sI4V2yMYZyA5W6UdpJUOyc16ZrLbSk1CnFoH1BcrE48XWKLIo4VK04LAVjl0jljdIp2UwxOoAXKwJIS2hAGFapiyWAlQpAs/QDop+2urue9zWUqfaDQJcXBxAk7RomY5K9dHOjVLDXaCXEXe6C7y4AdwTX/wDP7Q44xpFv3PuKoVl0aTp5EifAwly9Ki/06TbGn04MLZEC+wT7bi/BRMWTCzmtbJNKoDt/dQ88y3EVKZ/Z6/VvkRqALI4gjSTKHU8c5h5po9KHB0aP/L+yS1Za4trRW8fl+b4c9YC2sBuKZLiR/QQD6Aox0c6YtrDqqw0P2IcIvxF0WwmaOc+/C6pGf1RVzGoHMEdgGLEnQDqkcb+yltMVRcXtnUspLdJA81zL8T+jZp1DiqY7D/8AEA4P2D/A2B7/ABXRsjpBlMBsmwu4lx9SpuOw7XtLXAFrhBBuCDYhRGVO0V5IKdo84JQEIp0qytuGxT6TCS0Q5s7gOEhs8Y5oSQtad7Oe1Tpj7caWwGgS0AD+o8VdMipBhY+reBqJPc039QqPlrJrsB5rpTsIHNZ/U0eVz9Fmz/o1ent2zb801EuDTe3lEx8rJ3K8wfXd2tgSA0bN4HxefbbfaZjMK1tAx/GD/wDnt7KP0fw4aSBwJ+ZWTwa0lZZsJRUnGs/dlO4VllmYGGjx/VTQNlOoOgnxKI0jKGAdt3ifmiOGSjsnUmqRVMNQrNsw/Z6D62nVoBOmYmO9VXopiHZlXqDFuLqbGBzaTXOZTBLouGntecq/FhczPlyqAY6Gs1uxVb+OqQDzawW/3eyVnbZZ5+6qGNx9TC4408M51Knqpg05L2HVpk6XzG6uOZfAZ+4KfLiafLwVYsqeiPlD7BWLD3CrGTGw++Ks+GKofZrZKCS9Lak1FJBBebrFqobrEpJ//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80" name="Picture 8" descr="http://www.bolavip.com/wp-content/uploads/2013/04/lopila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 y="3811012"/>
            <a:ext cx="4299636" cy="285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5889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3080"/>
                                        </p:tgtEl>
                                        <p:attrNameLst>
                                          <p:attrName>style.visibility</p:attrName>
                                        </p:attrNameLst>
                                      </p:cBhvr>
                                      <p:to>
                                        <p:strVal val="visible"/>
                                      </p:to>
                                    </p:set>
                                    <p:anim calcmode="lin" valueType="num">
                                      <p:cBhvr>
                                        <p:cTn id="13" dur="1000" fill="hold"/>
                                        <p:tgtEl>
                                          <p:spTgt spid="3080"/>
                                        </p:tgtEl>
                                        <p:attrNameLst>
                                          <p:attrName>ppt_w</p:attrName>
                                        </p:attrNameLst>
                                      </p:cBhvr>
                                      <p:tavLst>
                                        <p:tav tm="0">
                                          <p:val>
                                            <p:fltVal val="0"/>
                                          </p:val>
                                        </p:tav>
                                        <p:tav tm="100000">
                                          <p:val>
                                            <p:strVal val="#ppt_w"/>
                                          </p:val>
                                        </p:tav>
                                      </p:tavLst>
                                    </p:anim>
                                    <p:anim calcmode="lin" valueType="num">
                                      <p:cBhvr>
                                        <p:cTn id="14" dur="1000" fill="hold"/>
                                        <p:tgtEl>
                                          <p:spTgt spid="3080"/>
                                        </p:tgtEl>
                                        <p:attrNameLst>
                                          <p:attrName>ppt_h</p:attrName>
                                        </p:attrNameLst>
                                      </p:cBhvr>
                                      <p:tavLst>
                                        <p:tav tm="0">
                                          <p:val>
                                            <p:fltVal val="0"/>
                                          </p:val>
                                        </p:tav>
                                        <p:tav tm="100000">
                                          <p:val>
                                            <p:strVal val="#ppt_h"/>
                                          </p:val>
                                        </p:tav>
                                      </p:tavLst>
                                    </p:anim>
                                    <p:anim calcmode="lin" valueType="num">
                                      <p:cBhvr>
                                        <p:cTn id="15" dur="1000" fill="hold"/>
                                        <p:tgtEl>
                                          <p:spTgt spid="3080"/>
                                        </p:tgtEl>
                                        <p:attrNameLst>
                                          <p:attrName>style.rotation</p:attrName>
                                        </p:attrNameLst>
                                      </p:cBhvr>
                                      <p:tavLst>
                                        <p:tav tm="0">
                                          <p:val>
                                            <p:fltVal val="90"/>
                                          </p:val>
                                        </p:tav>
                                        <p:tav tm="100000">
                                          <p:val>
                                            <p:fltVal val="0"/>
                                          </p:val>
                                        </p:tav>
                                      </p:tavLst>
                                    </p:anim>
                                    <p:animEffect transition="in" filter="fade">
                                      <p:cBhvr>
                                        <p:cTn id="16" dur="10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626968" cy="2952328"/>
          </a:xfrm>
        </p:spPr>
        <p:txBody>
          <a:bodyPr>
            <a:normAutofit fontScale="92500" lnSpcReduction="20000"/>
          </a:bodyPr>
          <a:lstStyle/>
          <a:p>
            <a:pPr marL="0" indent="0">
              <a:buNone/>
            </a:pPr>
            <a:r>
              <a:rPr lang="es-CO" dirty="0" smtClean="0"/>
              <a:t>De la misma forma, El Creador </a:t>
            </a:r>
            <a:r>
              <a:rPr lang="es-CO" dirty="0"/>
              <a:t>eligió dedicar lo más importante del mundo para nosotros, sus hijos: Su TIEMPO. Para Dios, el sábado no es un día como los otros, sino un tiempo especial para pasar con sus </a:t>
            </a:r>
            <a:r>
              <a:rPr lang="es-CO" dirty="0" smtClean="0"/>
              <a:t>hijos </a:t>
            </a:r>
            <a:r>
              <a:rPr lang="es-CO" dirty="0" smtClean="0">
                <a:solidFill>
                  <a:srgbClr val="FF0000"/>
                </a:solidFill>
              </a:rPr>
              <a:t>(lea Gen.2.1-3). </a:t>
            </a:r>
          </a:p>
        </p:txBody>
      </p:sp>
      <p:pic>
        <p:nvPicPr>
          <p:cNvPr id="4098" name="Picture 2" descr="http://t2.gstatic.com/images?q=tbn:ANd9GcT9c1UlnQLa4pO_IRVcQWqkhRYIGGhy1omGi_6IUT0Gn6FFgfy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04665"/>
            <a:ext cx="2362200" cy="255285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131840" y="3717032"/>
            <a:ext cx="5746576" cy="2677656"/>
          </a:xfrm>
          <a:prstGeom prst="rect">
            <a:avLst/>
          </a:prstGeom>
        </p:spPr>
        <p:txBody>
          <a:bodyPr wrap="square">
            <a:spAutoFit/>
          </a:bodyPr>
          <a:lstStyle/>
          <a:p>
            <a:pPr algn="ctr"/>
            <a:r>
              <a:rPr lang="es-CO" sz="2800" dirty="0"/>
              <a:t>Él sabía que el hombre se olvidaría del sábado. Por eso el cuarto mandamiento, el más olvidado, es también el único que comienza con un: “</a:t>
            </a:r>
            <a:r>
              <a:rPr lang="es-CO" sz="2800" u="sng" dirty="0" smtClean="0">
                <a:latin typeface="Agency FB" pitchFamily="34" charset="0"/>
              </a:rPr>
              <a:t>Acuérdate</a:t>
            </a:r>
            <a:r>
              <a:rPr lang="es-CO" sz="2800" dirty="0" smtClean="0">
                <a:latin typeface="Agency FB" pitchFamily="34" charset="0"/>
              </a:rPr>
              <a:t> </a:t>
            </a:r>
            <a:r>
              <a:rPr lang="es-CO" sz="2800" dirty="0">
                <a:latin typeface="Agency FB" pitchFamily="34" charset="0"/>
              </a:rPr>
              <a:t>del día sábado para santificarlo</a:t>
            </a:r>
            <a:r>
              <a:rPr lang="es-CO" sz="2800" dirty="0"/>
              <a:t>”. </a:t>
            </a:r>
            <a:r>
              <a:rPr lang="es-CO" sz="2800" dirty="0">
                <a:solidFill>
                  <a:srgbClr val="FF0000"/>
                </a:solidFill>
              </a:rPr>
              <a:t>Éxodo </a:t>
            </a:r>
            <a:r>
              <a:rPr lang="es-CO" sz="2800" dirty="0" smtClean="0">
                <a:solidFill>
                  <a:srgbClr val="FF0000"/>
                </a:solidFill>
              </a:rPr>
              <a:t>20:8. </a:t>
            </a:r>
            <a:endParaRPr lang="es-CO" sz="2800" dirty="0">
              <a:solidFill>
                <a:srgbClr val="FF0000"/>
              </a:solidFill>
            </a:endParaRPr>
          </a:p>
        </p:txBody>
      </p:sp>
      <p:pic>
        <p:nvPicPr>
          <p:cNvPr id="4100" name="Picture 4" descr="http://t1.gstatic.com/images?q=tbn:ANd9GcS2McOCS3_fHEn36Kk_i-mI2NwpK75Qb3ttpyOH3lPZTQ8YOQT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00" y="3861048"/>
            <a:ext cx="3045440" cy="278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452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circle(in)">
                                      <p:cBhvr>
                                        <p:cTn id="10"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304256"/>
          </a:xfrm>
        </p:spPr>
        <p:txBody>
          <a:bodyPr>
            <a:normAutofit fontScale="92500" lnSpcReduction="10000"/>
          </a:bodyPr>
          <a:lstStyle/>
          <a:p>
            <a:pPr marL="0" indent="0" algn="ctr" fontAlgn="base">
              <a:buNone/>
            </a:pPr>
            <a:r>
              <a:rPr lang="es-CO" b="1" dirty="0"/>
              <a:t>¿Es sólo un olvido?</a:t>
            </a:r>
          </a:p>
          <a:p>
            <a:pPr marL="0" indent="0" fontAlgn="base">
              <a:buNone/>
            </a:pPr>
            <a:r>
              <a:rPr lang="es-CO" dirty="0"/>
              <a:t>¡No! Existen algunos factores que contribuyen para que el cuarto mandamiento no sea guardado: El cambio del sábado por el domingo y la interpretación equivocada de algunos textos</a:t>
            </a:r>
            <a:r>
              <a:rPr lang="es-CO" dirty="0" smtClean="0"/>
              <a:t>.</a:t>
            </a:r>
            <a:endParaRPr lang="es-CO" dirty="0"/>
          </a:p>
        </p:txBody>
      </p:sp>
      <p:pic>
        <p:nvPicPr>
          <p:cNvPr id="5122" name="Picture 2" descr="http://t3.gstatic.com/images?q=tbn:ANd9GcTdSfDQjrYNdBNtk3qselAdbxnSKvtFkqBr5-LXYGRiyFuXqk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852936"/>
            <a:ext cx="2752725" cy="18722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2852936"/>
            <a:ext cx="5544616" cy="1938992"/>
          </a:xfrm>
          <a:prstGeom prst="rect">
            <a:avLst/>
          </a:prstGeom>
        </p:spPr>
        <p:txBody>
          <a:bodyPr wrap="square">
            <a:spAutoFit/>
          </a:bodyPr>
          <a:lstStyle/>
          <a:p>
            <a:pPr fontAlgn="base"/>
            <a:r>
              <a:rPr lang="es-CO" sz="2400" dirty="0"/>
              <a:t>Acerca del cambio del día de guardar, el profeta Daniel afirmó que un poder político y religioso cambiaría la ley de Dios: </a:t>
            </a:r>
            <a:r>
              <a:rPr lang="es-CO" sz="2400" i="1" dirty="0"/>
              <a:t>“…intentará cambiar los tiempos y la ley”,</a:t>
            </a:r>
            <a:r>
              <a:rPr lang="es-CO" sz="2400" dirty="0"/>
              <a:t> dice </a:t>
            </a:r>
            <a:r>
              <a:rPr lang="es-CO" sz="2400" dirty="0">
                <a:solidFill>
                  <a:srgbClr val="FF0000"/>
                </a:solidFill>
              </a:rPr>
              <a:t>Daniel 7: 25</a:t>
            </a:r>
            <a:r>
              <a:rPr lang="es-CO" sz="2400" dirty="0" smtClean="0">
                <a:solidFill>
                  <a:srgbClr val="FF0000"/>
                </a:solidFill>
              </a:rPr>
              <a:t>.</a:t>
            </a:r>
            <a:endParaRPr lang="es-CO" sz="2400" dirty="0">
              <a:solidFill>
                <a:srgbClr val="FF0000"/>
              </a:solidFill>
            </a:endParaRPr>
          </a:p>
        </p:txBody>
      </p:sp>
      <p:sp>
        <p:nvSpPr>
          <p:cNvPr id="5" name="4 Rectángulo"/>
          <p:cNvSpPr/>
          <p:nvPr/>
        </p:nvSpPr>
        <p:spPr>
          <a:xfrm>
            <a:off x="323528" y="4869160"/>
            <a:ext cx="8496944" cy="1569660"/>
          </a:xfrm>
          <a:prstGeom prst="rect">
            <a:avLst/>
          </a:prstGeom>
        </p:spPr>
        <p:txBody>
          <a:bodyPr wrap="square">
            <a:spAutoFit/>
          </a:bodyPr>
          <a:lstStyle/>
          <a:p>
            <a:pPr fontAlgn="base"/>
            <a:r>
              <a:rPr lang="es-CO" dirty="0"/>
              <a:t> </a:t>
            </a:r>
            <a:r>
              <a:rPr lang="es-CO" sz="2400" dirty="0"/>
              <a:t>Tal alteración se confirmó con las decisiones romanas tomadas a lo largo de la historia. En las palabras de Johann Eck, uno de los líderes de la iglesia del Siglo XVI, “</a:t>
            </a:r>
            <a:r>
              <a:rPr lang="es-CO" sz="2400" dirty="0">
                <a:latin typeface="Agency FB" pitchFamily="34" charset="0"/>
              </a:rPr>
              <a:t>la iglesia cambió el sábado por el domingo por su propia autoridad, y para eso… no existe Escritura</a:t>
            </a:r>
            <a:r>
              <a:rPr lang="es-CO" sz="2400" dirty="0" smtClean="0"/>
              <a:t>”.</a:t>
            </a:r>
            <a:endParaRPr lang="es-CO" sz="2400" dirty="0"/>
          </a:p>
        </p:txBody>
      </p:sp>
    </p:spTree>
    <p:extLst>
      <p:ext uri="{BB962C8B-B14F-4D97-AF65-F5344CB8AC3E}">
        <p14:creationId xmlns:p14="http://schemas.microsoft.com/office/powerpoint/2010/main" val="21212110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1000" fill="hold"/>
                                        <p:tgtEl>
                                          <p:spTgt spid="5122"/>
                                        </p:tgtEl>
                                        <p:attrNameLst>
                                          <p:attrName>ppt_w</p:attrName>
                                        </p:attrNameLst>
                                      </p:cBhvr>
                                      <p:tavLst>
                                        <p:tav tm="0">
                                          <p:val>
                                            <p:fltVal val="0"/>
                                          </p:val>
                                        </p:tav>
                                        <p:tav tm="100000">
                                          <p:val>
                                            <p:strVal val="#ppt_w"/>
                                          </p:val>
                                        </p:tav>
                                      </p:tavLst>
                                    </p:anim>
                                    <p:anim calcmode="lin" valueType="num">
                                      <p:cBhvr>
                                        <p:cTn id="16" dur="1000" fill="hold"/>
                                        <p:tgtEl>
                                          <p:spTgt spid="5122"/>
                                        </p:tgtEl>
                                        <p:attrNameLst>
                                          <p:attrName>ppt_h</p:attrName>
                                        </p:attrNameLst>
                                      </p:cBhvr>
                                      <p:tavLst>
                                        <p:tav tm="0">
                                          <p:val>
                                            <p:fltVal val="0"/>
                                          </p:val>
                                        </p:tav>
                                        <p:tav tm="100000">
                                          <p:val>
                                            <p:strVal val="#ppt_h"/>
                                          </p:val>
                                        </p:tav>
                                      </p:tavLst>
                                    </p:anim>
                                    <p:anim calcmode="lin" valueType="num">
                                      <p:cBhvr>
                                        <p:cTn id="17" dur="1000" fill="hold"/>
                                        <p:tgtEl>
                                          <p:spTgt spid="5122"/>
                                        </p:tgtEl>
                                        <p:attrNameLst>
                                          <p:attrName>style.rotation</p:attrName>
                                        </p:attrNameLst>
                                      </p:cBhvr>
                                      <p:tavLst>
                                        <p:tav tm="0">
                                          <p:val>
                                            <p:fltVal val="90"/>
                                          </p:val>
                                        </p:tav>
                                        <p:tav tm="100000">
                                          <p:val>
                                            <p:fltVal val="0"/>
                                          </p:val>
                                        </p:tav>
                                      </p:tavLst>
                                    </p:anim>
                                    <p:animEffect transition="in" filter="fade">
                                      <p:cBhvr>
                                        <p:cTn id="18" dur="1000"/>
                                        <p:tgtEl>
                                          <p:spTgt spid="5122"/>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fltVal val="0"/>
                                          </p:val>
                                        </p:tav>
                                        <p:tav tm="100000">
                                          <p:val>
                                            <p:strVal val="#ppt_h"/>
                                          </p:val>
                                        </p:tav>
                                      </p:tavLst>
                                    </p:anim>
                                    <p:anim calcmode="lin" valueType="num">
                                      <p:cBhvr>
                                        <p:cTn id="29" dur="1000" fill="hold"/>
                                        <p:tgtEl>
                                          <p:spTgt spid="5"/>
                                        </p:tgtEl>
                                        <p:attrNameLst>
                                          <p:attrName>style.rotation</p:attrName>
                                        </p:attrNameLst>
                                      </p:cBhvr>
                                      <p:tavLst>
                                        <p:tav tm="0">
                                          <p:val>
                                            <p:fltVal val="90"/>
                                          </p:val>
                                        </p:tav>
                                        <p:tav tm="100000">
                                          <p:val>
                                            <p:fltVal val="0"/>
                                          </p:val>
                                        </p:tav>
                                      </p:tavLst>
                                    </p:anim>
                                    <p:animEffect transition="in" filter="fade">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332658"/>
            <a:ext cx="2952328" cy="2394966"/>
          </a:xfrm>
        </p:spPr>
        <p:txBody>
          <a:bodyPr>
            <a:normAutofit fontScale="77500" lnSpcReduction="20000"/>
          </a:bodyPr>
          <a:lstStyle/>
          <a:p>
            <a:pPr marL="0" indent="0" algn="ctr">
              <a:buNone/>
            </a:pPr>
            <a:r>
              <a:rPr lang="es-CO" dirty="0"/>
              <a:t>Si usted compara el catecismo con los Diez Mandamientos en </a:t>
            </a:r>
            <a:r>
              <a:rPr lang="es-CO" dirty="0">
                <a:solidFill>
                  <a:srgbClr val="FF0000"/>
                </a:solidFill>
              </a:rPr>
              <a:t>Éxodo 20: 1- 17</a:t>
            </a:r>
            <a:r>
              <a:rPr lang="es-CO" dirty="0"/>
              <a:t>, verá que el segundo mandamiento fue quitado. </a:t>
            </a:r>
          </a:p>
        </p:txBody>
      </p:sp>
      <p:pic>
        <p:nvPicPr>
          <p:cNvPr id="6146" name="Picture 2" descr="http://t0.gstatic.com/images?q=tbn:ANd9GcR13UKHEFI1MuMKTiWqIjTEVBaDj_9woR1K_0LIVM3zZl4kDjG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60648"/>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t2.gstatic.com/images?q=tbn:ANd9GcQlTtGZMQhbmifrOvN3FYNvUc-zraPHsz9P9DDWOo-fK_nSZNbeR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60647"/>
            <a:ext cx="1847850" cy="24669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3573016"/>
            <a:ext cx="8064896" cy="2246769"/>
          </a:xfrm>
          <a:prstGeom prst="rect">
            <a:avLst/>
          </a:prstGeom>
        </p:spPr>
        <p:txBody>
          <a:bodyPr wrap="square">
            <a:spAutoFit/>
          </a:bodyPr>
          <a:lstStyle/>
          <a:p>
            <a:pPr algn="ctr"/>
            <a:r>
              <a:rPr lang="es-CO" sz="2800" dirty="0"/>
              <a:t>El cuarto que ordena la observancia del sábado, fue cambiado por “guardar el domingo y las fiestas”. Y para suplir la falta del segundo mandamiento, el Catecismo dividió el décimo en </a:t>
            </a:r>
            <a:r>
              <a:rPr lang="es-CO" sz="2800" dirty="0" smtClean="0"/>
              <a:t>dos.</a:t>
            </a:r>
          </a:p>
          <a:p>
            <a:pPr algn="ctr"/>
            <a:r>
              <a:rPr lang="es-CO" sz="2800" dirty="0" smtClean="0"/>
              <a:t> Nota: Si le es posible utilice una versión Católica.</a:t>
            </a:r>
            <a:endParaRPr lang="es-CO" sz="2800" dirty="0"/>
          </a:p>
        </p:txBody>
      </p:sp>
    </p:spTree>
    <p:extLst>
      <p:ext uri="{BB962C8B-B14F-4D97-AF65-F5344CB8AC3E}">
        <p14:creationId xmlns:p14="http://schemas.microsoft.com/office/powerpoint/2010/main" val="3075541415"/>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728192"/>
          </a:xfrm>
        </p:spPr>
        <p:txBody>
          <a:bodyPr>
            <a:normAutofit lnSpcReduction="10000"/>
          </a:bodyPr>
          <a:lstStyle/>
          <a:p>
            <a:pPr marL="0" indent="0" algn="ctr" fontAlgn="base">
              <a:buNone/>
            </a:pPr>
            <a:r>
              <a:rPr lang="es-CO" sz="2800" b="1" u="sng" dirty="0">
                <a:solidFill>
                  <a:srgbClr val="FF0000"/>
                </a:solidFill>
              </a:rPr>
              <a:t>En relación a los textos mal interpretados, dos son los más usados:</a:t>
            </a:r>
          </a:p>
          <a:p>
            <a:pPr marL="0" indent="0" algn="ctr" fontAlgn="base">
              <a:buNone/>
            </a:pPr>
            <a:r>
              <a:rPr lang="es-CO" sz="2800" b="1" u="sng" dirty="0"/>
              <a:t>Efesios 2: 15.</a:t>
            </a:r>
            <a:r>
              <a:rPr lang="es-CO" sz="2800" dirty="0"/>
              <a:t> </a:t>
            </a:r>
            <a:r>
              <a:rPr lang="es-CO" sz="2800" i="1" dirty="0"/>
              <a:t>“Abolió la ley de los mandamientos formulados en ordenanzas”</a:t>
            </a:r>
            <a:r>
              <a:rPr lang="es-CO" sz="2800" dirty="0"/>
              <a:t>. </a:t>
            </a:r>
            <a:endParaRPr lang="es-CO" sz="2800" dirty="0" smtClean="0"/>
          </a:p>
        </p:txBody>
      </p:sp>
      <p:sp>
        <p:nvSpPr>
          <p:cNvPr id="4" name="AutoShape 4"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6"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8"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10"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8" name="7 Rectángulo"/>
          <p:cNvSpPr/>
          <p:nvPr/>
        </p:nvSpPr>
        <p:spPr>
          <a:xfrm>
            <a:off x="450368" y="2420888"/>
            <a:ext cx="4572000" cy="2308324"/>
          </a:xfrm>
          <a:prstGeom prst="rect">
            <a:avLst/>
          </a:prstGeom>
        </p:spPr>
        <p:txBody>
          <a:bodyPr>
            <a:spAutoFit/>
          </a:bodyPr>
          <a:lstStyle/>
          <a:p>
            <a:pPr algn="ctr" fontAlgn="base"/>
            <a:r>
              <a:rPr lang="es-CO" dirty="0"/>
              <a:t>En este texto, la ley llamada como </a:t>
            </a:r>
            <a:r>
              <a:rPr lang="es-CO" i="1" dirty="0"/>
              <a:t>“ordenanzas”</a:t>
            </a:r>
            <a:r>
              <a:rPr lang="es-CO" dirty="0"/>
              <a:t> son las leyes </a:t>
            </a:r>
            <a:r>
              <a:rPr lang="es-CO" dirty="0" smtClean="0"/>
              <a:t>ceremoniales (escritas por Moisés en un libro, y colocado fuera del Arca), </a:t>
            </a:r>
            <a:r>
              <a:rPr lang="es-CO" dirty="0"/>
              <a:t>(Pascua, circuncisión, sacrificios de animales, etc.), usadas por Dios para enseñar a los israelitas la gravedad del pecado y mostrarles la necesidad de un Salvador</a:t>
            </a:r>
            <a:r>
              <a:rPr lang="es-CO" dirty="0" smtClean="0"/>
              <a:t>.</a:t>
            </a:r>
            <a:endParaRPr lang="es-CO" dirty="0"/>
          </a:p>
        </p:txBody>
      </p:sp>
      <p:sp>
        <p:nvSpPr>
          <p:cNvPr id="9" name="AutoShape 12"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0" name="AutoShape 14"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1" name="AutoShape 16"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2" name="AutoShape 18"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188" name="Picture 20" descr="http://t2.gstatic.com/images?q=tbn:ANd9GcTXOfKAiBMqvLkcaXBX0ddRZXVK_oqmv4h3GmFJQ00nzPYzGuEb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46" y="2420888"/>
            <a:ext cx="3312368" cy="1872208"/>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5235872" y="4527112"/>
            <a:ext cx="3939028" cy="923330"/>
          </a:xfrm>
          <a:prstGeom prst="rect">
            <a:avLst/>
          </a:prstGeom>
        </p:spPr>
        <p:txBody>
          <a:bodyPr wrap="square">
            <a:spAutoFit/>
          </a:bodyPr>
          <a:lstStyle/>
          <a:p>
            <a:pPr algn="ctr"/>
            <a:r>
              <a:rPr lang="es-CO" dirty="0">
                <a:solidFill>
                  <a:srgbClr val="FF0000"/>
                </a:solidFill>
              </a:rPr>
              <a:t>Lea </a:t>
            </a:r>
            <a:r>
              <a:rPr lang="es-CO" dirty="0" smtClean="0">
                <a:solidFill>
                  <a:srgbClr val="FF0000"/>
                </a:solidFill>
              </a:rPr>
              <a:t>Exo.31:18;Deut.10:5</a:t>
            </a:r>
            <a:r>
              <a:rPr lang="es-CO" dirty="0" smtClean="0"/>
              <a:t>. Aquí aparece la Ley escrita por Dios, y </a:t>
            </a:r>
            <a:r>
              <a:rPr lang="es-CO" dirty="0" smtClean="0">
                <a:solidFill>
                  <a:srgbClr val="FF0000"/>
                </a:solidFill>
              </a:rPr>
              <a:t>Deut.31:24-26</a:t>
            </a:r>
            <a:r>
              <a:rPr lang="es-CO" dirty="0" smtClean="0"/>
              <a:t> la escrita por Moisés.</a:t>
            </a:r>
            <a:endParaRPr lang="es-CO" dirty="0"/>
          </a:p>
        </p:txBody>
      </p:sp>
      <p:sp>
        <p:nvSpPr>
          <p:cNvPr id="14" name="13 Rectángulo"/>
          <p:cNvSpPr/>
          <p:nvPr/>
        </p:nvSpPr>
        <p:spPr>
          <a:xfrm>
            <a:off x="273303" y="5450442"/>
            <a:ext cx="8119846" cy="830997"/>
          </a:xfrm>
          <a:prstGeom prst="rect">
            <a:avLst/>
          </a:prstGeom>
        </p:spPr>
        <p:txBody>
          <a:bodyPr wrap="square">
            <a:spAutoFit/>
          </a:bodyPr>
          <a:lstStyle/>
          <a:p>
            <a:pPr algn="ctr" fontAlgn="base"/>
            <a:r>
              <a:rPr lang="es-CO" sz="2400" dirty="0"/>
              <a:t>Lea </a:t>
            </a:r>
            <a:r>
              <a:rPr lang="es-CO" sz="2400" dirty="0">
                <a:solidFill>
                  <a:srgbClr val="FF0000"/>
                </a:solidFill>
              </a:rPr>
              <a:t>Romanos 3: 31</a:t>
            </a:r>
            <a:r>
              <a:rPr lang="es-CO" sz="2400" dirty="0"/>
              <a:t> y vea que el mismo escritor de Efesios, dice que la ley moral no es abolida por la fe.</a:t>
            </a:r>
          </a:p>
        </p:txBody>
      </p:sp>
    </p:spTree>
    <p:extLst>
      <p:ext uri="{BB962C8B-B14F-4D97-AF65-F5344CB8AC3E}">
        <p14:creationId xmlns:p14="http://schemas.microsoft.com/office/powerpoint/2010/main" val="277584275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par>
                                <p:cTn id="13" presetID="21" presetClass="entr" presetSubtype="1" fill="hold" nodeType="withEffect">
                                  <p:stCondLst>
                                    <p:cond delay="0"/>
                                  </p:stCondLst>
                                  <p:childTnLst>
                                    <p:set>
                                      <p:cBhvr>
                                        <p:cTn id="14" dur="1" fill="hold">
                                          <p:stCondLst>
                                            <p:cond delay="0"/>
                                          </p:stCondLst>
                                        </p:cTn>
                                        <p:tgtEl>
                                          <p:spTgt spid="7188"/>
                                        </p:tgtEl>
                                        <p:attrNameLst>
                                          <p:attrName>style.visibility</p:attrName>
                                        </p:attrNameLst>
                                      </p:cBhvr>
                                      <p:to>
                                        <p:strVal val="visible"/>
                                      </p:to>
                                    </p:set>
                                    <p:animEffect transition="in" filter="wheel(1)">
                                      <p:cBhvr>
                                        <p:cTn id="15" dur="2000"/>
                                        <p:tgtEl>
                                          <p:spTgt spid="7188"/>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heel(1)">
                                      <p:cBhvr>
                                        <p:cTn id="18" dur="20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000"/>
                                        <p:tgtEl>
                                          <p:spTgt spid="14"/>
                                        </p:tgtEl>
                                      </p:cBhvr>
                                    </p:animEffect>
                                    <p:anim calcmode="lin" valueType="num">
                                      <p:cBhvr>
                                        <p:cTn id="24" dur="2000" fill="hold"/>
                                        <p:tgtEl>
                                          <p:spTgt spid="14"/>
                                        </p:tgtEl>
                                        <p:attrNameLst>
                                          <p:attrName>ppt_w</p:attrName>
                                        </p:attrNameLst>
                                      </p:cBhvr>
                                      <p:tavLst>
                                        <p:tav tm="0" fmla="#ppt_w*sin(2.5*pi*$)">
                                          <p:val>
                                            <p:fltVal val="0"/>
                                          </p:val>
                                        </p:tav>
                                        <p:tav tm="100000">
                                          <p:val>
                                            <p:fltVal val="1"/>
                                          </p:val>
                                        </p:tav>
                                      </p:tavLst>
                                    </p:anim>
                                    <p:anim calcmode="lin" valueType="num">
                                      <p:cBhvr>
                                        <p:cTn id="25"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lgn="ctr" fontAlgn="base">
              <a:buNone/>
            </a:pPr>
            <a:r>
              <a:rPr lang="es-CO" dirty="0" smtClean="0"/>
              <a:t>¡</a:t>
            </a:r>
            <a:r>
              <a:rPr lang="es-CO" dirty="0"/>
              <a:t>Pero Dios deseaba más! y por eso planeó pasar un tiempo especial con el ser humano.</a:t>
            </a:r>
          </a:p>
          <a:p>
            <a:pPr marL="0" indent="0" algn="ctr" fontAlgn="base">
              <a:buNone/>
            </a:pPr>
            <a:r>
              <a:rPr lang="es-CO" dirty="0" smtClean="0"/>
              <a:t>El otro texto es </a:t>
            </a:r>
            <a:r>
              <a:rPr lang="es-CO" dirty="0" smtClean="0">
                <a:solidFill>
                  <a:srgbClr val="FF0000"/>
                </a:solidFill>
              </a:rPr>
              <a:t>Colosenses </a:t>
            </a:r>
            <a:r>
              <a:rPr lang="es-CO" dirty="0">
                <a:solidFill>
                  <a:srgbClr val="FF0000"/>
                </a:solidFill>
              </a:rPr>
              <a:t>2: 14 y 16:</a:t>
            </a:r>
            <a:r>
              <a:rPr lang="es-CO" dirty="0"/>
              <a:t> </a:t>
            </a:r>
            <a:r>
              <a:rPr lang="es-CO" i="1" dirty="0">
                <a:latin typeface="Agency FB" pitchFamily="34" charset="0"/>
              </a:rPr>
              <a:t>“Habiendo anulado el acta que había contra nosotros y que constaba DE ORDENANZAS… lo removió enteramente, clavándolo en la cruz… Nadie pues  os juzgue por causa de comida o bebida, o días de fiestas o luna nueva, o SÁBADOS</a:t>
            </a:r>
            <a:r>
              <a:rPr lang="es-CO" i="1" dirty="0"/>
              <a:t>”</a:t>
            </a:r>
            <a:r>
              <a:rPr lang="es-CO" dirty="0"/>
              <a:t>. </a:t>
            </a:r>
            <a:endParaRPr lang="es-CO" dirty="0" smtClean="0"/>
          </a:p>
          <a:p>
            <a:pPr marL="0" indent="0" algn="ctr" fontAlgn="base">
              <a:buNone/>
            </a:pPr>
            <a:r>
              <a:rPr lang="es-CO" i="1" dirty="0" smtClean="0"/>
              <a:t>“</a:t>
            </a:r>
            <a:r>
              <a:rPr lang="es-CO" i="1" dirty="0"/>
              <a:t>Sábado”</a:t>
            </a:r>
            <a:r>
              <a:rPr lang="es-CO" dirty="0"/>
              <a:t> significa </a:t>
            </a:r>
            <a:r>
              <a:rPr lang="es-CO" i="1" dirty="0"/>
              <a:t>“descanso”.</a:t>
            </a:r>
            <a:r>
              <a:rPr lang="es-CO" dirty="0"/>
              <a:t> En los siete feriados religiosos anuales (pascua, expiación, tabernáculos, etc</a:t>
            </a:r>
            <a:r>
              <a:rPr lang="es-CO" dirty="0" smtClean="0"/>
              <a:t>.). Dios a través del libro que Moisés escribió, ordenaba que las </a:t>
            </a:r>
            <a:r>
              <a:rPr lang="es-CO" dirty="0"/>
              <a:t>personas </a:t>
            </a:r>
            <a:r>
              <a:rPr lang="es-CO" dirty="0" smtClean="0"/>
              <a:t>descansaran </a:t>
            </a:r>
            <a:r>
              <a:rPr lang="es-CO" dirty="0"/>
              <a:t>y, por eso, tales días también eran llamados </a:t>
            </a:r>
            <a:r>
              <a:rPr lang="es-CO" i="1" dirty="0"/>
              <a:t>“sábados”,</a:t>
            </a:r>
            <a:r>
              <a:rPr lang="es-CO" dirty="0"/>
              <a:t> aunque cayeran en cualquier otro día de la semana.</a:t>
            </a:r>
          </a:p>
          <a:p>
            <a:pPr marL="0" indent="0" algn="ctr" fontAlgn="base">
              <a:buNone/>
            </a:pPr>
            <a:endParaRPr lang="es-CO" dirty="0" smtClean="0"/>
          </a:p>
          <a:p>
            <a:pPr marL="0" indent="0" algn="ctr" fontAlgn="base">
              <a:buNone/>
            </a:pPr>
            <a:r>
              <a:rPr lang="es-CO" dirty="0" smtClean="0"/>
              <a:t>Qué es lo que sucede: Con </a:t>
            </a:r>
            <a:r>
              <a:rPr lang="es-CO" dirty="0"/>
              <a:t>la muerte de Cristo, esos feriados que señalaban su sacrificio en la cruz perdieron la razón de </a:t>
            </a:r>
            <a:r>
              <a:rPr lang="es-CO" dirty="0" smtClean="0"/>
              <a:t>ser, y fuero abolidos. </a:t>
            </a:r>
            <a:r>
              <a:rPr lang="es-CO" dirty="0"/>
              <a:t>Pero, para el propio apóstol Pablo, el SÁBADO SEMANAL permanece como un memorial del </a:t>
            </a:r>
            <a:r>
              <a:rPr lang="es-CO" dirty="0" smtClean="0"/>
              <a:t>Creador, como aparece registrado en los textos siguientes: </a:t>
            </a:r>
          </a:p>
        </p:txBody>
      </p:sp>
    </p:spTree>
    <p:extLst>
      <p:ext uri="{BB962C8B-B14F-4D97-AF65-F5344CB8AC3E}">
        <p14:creationId xmlns:p14="http://schemas.microsoft.com/office/powerpoint/2010/main" val="27148262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80">
                                          <p:stCondLst>
                                            <p:cond delay="0"/>
                                          </p:stCondLst>
                                        </p:cTn>
                                        <p:tgtEl>
                                          <p:spTgt spid="3">
                                            <p:txEl>
                                              <p:pRg st="4" end="4"/>
                                            </p:txEl>
                                          </p:spTgt>
                                        </p:tgtEl>
                                      </p:cBhvr>
                                    </p:animEffect>
                                    <p:anim calcmode="lin" valueType="num">
                                      <p:cBhvr>
                                        <p:cTn id="2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4" end="4"/>
                                            </p:txEl>
                                          </p:spTgt>
                                        </p:tgtEl>
                                      </p:cBhvr>
                                      <p:to x="100000" y="60000"/>
                                    </p:animScale>
                                    <p:animScale>
                                      <p:cBhvr>
                                        <p:cTn id="28" dur="166" decel="50000">
                                          <p:stCondLst>
                                            <p:cond delay="676"/>
                                          </p:stCondLst>
                                        </p:cTn>
                                        <p:tgtEl>
                                          <p:spTgt spid="3">
                                            <p:txEl>
                                              <p:pRg st="4" end="4"/>
                                            </p:txEl>
                                          </p:spTgt>
                                        </p:tgtEl>
                                      </p:cBhvr>
                                      <p:to x="100000" y="100000"/>
                                    </p:animScale>
                                    <p:animScale>
                                      <p:cBhvr>
                                        <p:cTn id="29" dur="26">
                                          <p:stCondLst>
                                            <p:cond delay="1312"/>
                                          </p:stCondLst>
                                        </p:cTn>
                                        <p:tgtEl>
                                          <p:spTgt spid="3">
                                            <p:txEl>
                                              <p:pRg st="4" end="4"/>
                                            </p:txEl>
                                          </p:spTgt>
                                        </p:tgtEl>
                                      </p:cBhvr>
                                      <p:to x="100000" y="80000"/>
                                    </p:animScale>
                                    <p:animScale>
                                      <p:cBhvr>
                                        <p:cTn id="30" dur="166" decel="50000">
                                          <p:stCondLst>
                                            <p:cond delay="1338"/>
                                          </p:stCondLst>
                                        </p:cTn>
                                        <p:tgtEl>
                                          <p:spTgt spid="3">
                                            <p:txEl>
                                              <p:pRg st="4" end="4"/>
                                            </p:txEl>
                                          </p:spTgt>
                                        </p:tgtEl>
                                      </p:cBhvr>
                                      <p:to x="100000" y="100000"/>
                                    </p:animScale>
                                    <p:animScale>
                                      <p:cBhvr>
                                        <p:cTn id="31" dur="26">
                                          <p:stCondLst>
                                            <p:cond delay="1642"/>
                                          </p:stCondLst>
                                        </p:cTn>
                                        <p:tgtEl>
                                          <p:spTgt spid="3">
                                            <p:txEl>
                                              <p:pRg st="4" end="4"/>
                                            </p:txEl>
                                          </p:spTgt>
                                        </p:tgtEl>
                                      </p:cBhvr>
                                      <p:to x="100000" y="90000"/>
                                    </p:animScale>
                                    <p:animScale>
                                      <p:cBhvr>
                                        <p:cTn id="32" dur="166" decel="50000">
                                          <p:stCondLst>
                                            <p:cond delay="1668"/>
                                          </p:stCondLst>
                                        </p:cTn>
                                        <p:tgtEl>
                                          <p:spTgt spid="3">
                                            <p:txEl>
                                              <p:pRg st="4" end="4"/>
                                            </p:txEl>
                                          </p:spTgt>
                                        </p:tgtEl>
                                      </p:cBhvr>
                                      <p:to x="100000" y="100000"/>
                                    </p:animScale>
                                    <p:animScale>
                                      <p:cBhvr>
                                        <p:cTn id="33" dur="26">
                                          <p:stCondLst>
                                            <p:cond delay="1808"/>
                                          </p:stCondLst>
                                        </p:cTn>
                                        <p:tgtEl>
                                          <p:spTgt spid="3">
                                            <p:txEl>
                                              <p:pRg st="4" end="4"/>
                                            </p:txEl>
                                          </p:spTgt>
                                        </p:tgtEl>
                                      </p:cBhvr>
                                      <p:to x="100000" y="95000"/>
                                    </p:animScale>
                                    <p:animScale>
                                      <p:cBhvr>
                                        <p:cTn id="3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fontAlgn="base"/>
            <a:r>
              <a:rPr lang="es-CO" b="1" dirty="0">
                <a:solidFill>
                  <a:srgbClr val="FF0000"/>
                </a:solidFill>
              </a:rPr>
              <a:t>L</a:t>
            </a:r>
            <a:r>
              <a:rPr lang="es-CO" b="1" dirty="0" smtClean="0">
                <a:solidFill>
                  <a:srgbClr val="FF0000"/>
                </a:solidFill>
              </a:rPr>
              <a:t>ea </a:t>
            </a:r>
            <a:r>
              <a:rPr lang="es-CO" b="1" dirty="0">
                <a:solidFill>
                  <a:srgbClr val="FF0000"/>
                </a:solidFill>
              </a:rPr>
              <a:t>Hechos 16: </a:t>
            </a:r>
            <a:r>
              <a:rPr lang="es-CO" b="1" dirty="0" smtClean="0">
                <a:solidFill>
                  <a:srgbClr val="FF0000"/>
                </a:solidFill>
              </a:rPr>
              <a:t>13. </a:t>
            </a:r>
            <a:r>
              <a:rPr lang="es-CO" dirty="0" smtClean="0"/>
              <a:t>Un </a:t>
            </a:r>
            <a:r>
              <a:rPr lang="es-CO" dirty="0"/>
              <a:t>sábado salimos fuera de la puerta, junto al río, donde solía hacerse la </a:t>
            </a:r>
            <a:r>
              <a:rPr lang="es-CO" dirty="0" smtClean="0"/>
              <a:t>oración.</a:t>
            </a:r>
            <a:r>
              <a:rPr lang="es-CO" baseline="30000" dirty="0"/>
              <a:t> </a:t>
            </a:r>
            <a:r>
              <a:rPr lang="es-CO" dirty="0" smtClean="0"/>
              <a:t>Nos </a:t>
            </a:r>
            <a:r>
              <a:rPr lang="es-CO" dirty="0"/>
              <a:t>sentamos y hablamos a las mujeres que se habían reunido. </a:t>
            </a:r>
            <a:endParaRPr lang="es-CO" dirty="0" smtClean="0"/>
          </a:p>
          <a:p>
            <a:pPr fontAlgn="base"/>
            <a:r>
              <a:rPr lang="es-CO" b="1" dirty="0" smtClean="0">
                <a:solidFill>
                  <a:srgbClr val="FF0000"/>
                </a:solidFill>
              </a:rPr>
              <a:t>Hechos 17:2. </a:t>
            </a:r>
            <a:r>
              <a:rPr lang="es-CO" dirty="0" smtClean="0"/>
              <a:t>Pablo</a:t>
            </a:r>
            <a:r>
              <a:rPr lang="es-CO" dirty="0"/>
              <a:t>, como acostumbraba, fue a ellos, y por tres sábados</a:t>
            </a:r>
            <a:r>
              <a:rPr lang="es-CO" baseline="30000" dirty="0"/>
              <a:t>[2]</a:t>
            </a:r>
            <a:r>
              <a:rPr lang="es-CO" dirty="0"/>
              <a:t> discutió con ellos</a:t>
            </a:r>
            <a:r>
              <a:rPr lang="es-CO" dirty="0" smtClean="0"/>
              <a:t>,</a:t>
            </a:r>
          </a:p>
          <a:p>
            <a:r>
              <a:rPr lang="es-CO" b="1" dirty="0" smtClean="0">
                <a:solidFill>
                  <a:srgbClr val="FF0000"/>
                </a:solidFill>
              </a:rPr>
              <a:t>Hechos 18</a:t>
            </a:r>
            <a:r>
              <a:rPr lang="es-CO" b="1" dirty="0">
                <a:solidFill>
                  <a:srgbClr val="FF0000"/>
                </a:solidFill>
              </a:rPr>
              <a:t>: 3, 4, </a:t>
            </a:r>
            <a:r>
              <a:rPr lang="es-CO" b="1" dirty="0" smtClean="0">
                <a:solidFill>
                  <a:srgbClr val="FF0000"/>
                </a:solidFill>
              </a:rPr>
              <a:t>11.</a:t>
            </a:r>
            <a:r>
              <a:rPr lang="es-CO" b="1" baseline="30000" dirty="0"/>
              <a:t> 3 </a:t>
            </a:r>
            <a:r>
              <a:rPr lang="es-CO" dirty="0"/>
              <a:t>y, como era del mismo oficio, se quedó con ellos y trabajaban juntos, pues el oficio de ellos era hacer tiendas</a:t>
            </a:r>
            <a:r>
              <a:rPr lang="es-CO" dirty="0" smtClean="0"/>
              <a:t>.</a:t>
            </a:r>
            <a:r>
              <a:rPr lang="es-CO" baseline="30000" dirty="0" smtClean="0"/>
              <a:t> </a:t>
            </a:r>
            <a:r>
              <a:rPr lang="es-CO" b="1" baseline="30000" dirty="0" smtClean="0"/>
              <a:t>4 </a:t>
            </a:r>
            <a:r>
              <a:rPr lang="es-CO" dirty="0"/>
              <a:t>Y discutía en la sinagoga todos los sábados, y persuadía a judíos y a griegos.</a:t>
            </a:r>
            <a:r>
              <a:rPr lang="es-CO" b="1" dirty="0" smtClean="0">
                <a:solidFill>
                  <a:srgbClr val="FF0000"/>
                </a:solidFill>
              </a:rPr>
              <a:t> </a:t>
            </a:r>
            <a:r>
              <a:rPr lang="es-CO" b="1" baseline="30000" dirty="0"/>
              <a:t>11 </a:t>
            </a:r>
            <a:r>
              <a:rPr lang="es-CO" dirty="0"/>
              <a:t>Y se detuvo allí un año y seis meses, enseñándoles la palabra de Dios</a:t>
            </a:r>
            <a:r>
              <a:rPr lang="es-CO" dirty="0" smtClean="0"/>
              <a:t>.</a:t>
            </a:r>
          </a:p>
          <a:p>
            <a:pPr marL="0" indent="0">
              <a:buNone/>
            </a:pPr>
            <a:r>
              <a:rPr lang="es-CO" dirty="0" smtClean="0"/>
              <a:t> </a:t>
            </a:r>
          </a:p>
          <a:p>
            <a:pPr marL="0" indent="0">
              <a:buNone/>
            </a:pPr>
            <a:r>
              <a:rPr lang="es-CO" dirty="0" smtClean="0"/>
              <a:t>Es </a:t>
            </a:r>
            <a:r>
              <a:rPr lang="es-CO" dirty="0"/>
              <a:t>así como el sábado de la Ley moral </a:t>
            </a:r>
            <a:r>
              <a:rPr lang="es-CO" dirty="0" smtClean="0"/>
              <a:t>escrita </a:t>
            </a:r>
            <a:r>
              <a:rPr lang="es-CO" dirty="0"/>
              <a:t>por Dios </a:t>
            </a:r>
            <a:r>
              <a:rPr lang="es-CO" dirty="0" smtClean="0"/>
              <a:t>mismo en </a:t>
            </a:r>
            <a:r>
              <a:rPr lang="es-CO" dirty="0"/>
              <a:t>las tablas de </a:t>
            </a:r>
            <a:r>
              <a:rPr lang="es-CO" dirty="0" smtClean="0"/>
              <a:t>piedra </a:t>
            </a:r>
            <a:r>
              <a:rPr lang="es-CO" dirty="0" smtClean="0">
                <a:solidFill>
                  <a:srgbClr val="FF0000"/>
                </a:solidFill>
              </a:rPr>
              <a:t>(lea Exo.31:18; Deut.10:1-5)</a:t>
            </a:r>
            <a:r>
              <a:rPr lang="es-CO" dirty="0" smtClean="0"/>
              <a:t>, permanece intacto en las Sagradas Escrituras,  y permanecerá por la eternidad </a:t>
            </a:r>
            <a:r>
              <a:rPr lang="es-CO" dirty="0" smtClean="0">
                <a:solidFill>
                  <a:srgbClr val="FF0000"/>
                </a:solidFill>
              </a:rPr>
              <a:t>(lea Isaías 66:22,23). </a:t>
            </a:r>
            <a:endParaRPr lang="es-CO" dirty="0">
              <a:solidFill>
                <a:srgbClr val="FF0000"/>
              </a:solidFill>
            </a:endParaRPr>
          </a:p>
          <a:p>
            <a:endParaRPr lang="es-CO" dirty="0"/>
          </a:p>
          <a:p>
            <a:endParaRPr lang="es-CO" dirty="0"/>
          </a:p>
        </p:txBody>
      </p:sp>
    </p:spTree>
    <p:extLst>
      <p:ext uri="{BB962C8B-B14F-4D97-AF65-F5344CB8AC3E}">
        <p14:creationId xmlns:p14="http://schemas.microsoft.com/office/powerpoint/2010/main" val="4860112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5122912" cy="2836911"/>
          </a:xfrm>
        </p:spPr>
        <p:txBody>
          <a:bodyPr>
            <a:normAutofit fontScale="85000" lnSpcReduction="20000"/>
          </a:bodyPr>
          <a:lstStyle/>
          <a:p>
            <a:pPr marL="0" indent="0" algn="ctr" fontAlgn="base">
              <a:buNone/>
            </a:pPr>
            <a:r>
              <a:rPr lang="es-CO" dirty="0" smtClean="0"/>
              <a:t>Dios </a:t>
            </a:r>
            <a:r>
              <a:rPr lang="es-CO" dirty="0"/>
              <a:t>es organizado y </a:t>
            </a:r>
            <a:r>
              <a:rPr lang="es-CO" dirty="0" smtClean="0"/>
              <a:t>perfecto </a:t>
            </a:r>
            <a:r>
              <a:rPr lang="es-CO" dirty="0" smtClean="0">
                <a:solidFill>
                  <a:srgbClr val="FF0000"/>
                </a:solidFill>
              </a:rPr>
              <a:t>(lea 1Cor.14:33)</a:t>
            </a:r>
            <a:r>
              <a:rPr lang="es-CO" dirty="0" smtClean="0"/>
              <a:t>. Sabiendo </a:t>
            </a:r>
            <a:r>
              <a:rPr lang="es-CO" dirty="0"/>
              <a:t>que el ser humano estudiaría la naturaleza, eligió el número siete como símbolo de la perfección y lo dejó registrado en la naturaleza, como evidencia de que el séptimo día de la semana es su firma. </a:t>
            </a:r>
            <a:endParaRPr lang="es-CO" dirty="0" smtClean="0"/>
          </a:p>
        </p:txBody>
      </p:sp>
      <p:pic>
        <p:nvPicPr>
          <p:cNvPr id="4" name="Picture 2" descr="http://www.esperanzaweb.com/wp-content/uploads/2010/11/huella-digital-289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9528" y="1751923"/>
            <a:ext cx="2732952" cy="261318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476672"/>
            <a:ext cx="7992888" cy="646331"/>
          </a:xfrm>
          <a:prstGeom prst="rect">
            <a:avLst/>
          </a:prstGeom>
        </p:spPr>
        <p:txBody>
          <a:bodyPr wrap="square">
            <a:spAutoFit/>
          </a:bodyPr>
          <a:lstStyle/>
          <a:p>
            <a:pPr algn="ctr" fontAlgn="base"/>
            <a:r>
              <a:rPr lang="es-CO" sz="3600" b="1" dirty="0"/>
              <a:t>La huella digital del Creador</a:t>
            </a:r>
          </a:p>
        </p:txBody>
      </p:sp>
      <p:sp>
        <p:nvSpPr>
          <p:cNvPr id="2" name="1 Rectángulo"/>
          <p:cNvSpPr/>
          <p:nvPr/>
        </p:nvSpPr>
        <p:spPr>
          <a:xfrm>
            <a:off x="323528" y="4714837"/>
            <a:ext cx="8352928" cy="1569660"/>
          </a:xfrm>
          <a:prstGeom prst="rect">
            <a:avLst/>
          </a:prstGeom>
        </p:spPr>
        <p:txBody>
          <a:bodyPr wrap="square">
            <a:spAutoFit/>
          </a:bodyPr>
          <a:lstStyle/>
          <a:p>
            <a:pPr algn="ctr" fontAlgn="base"/>
            <a:r>
              <a:rPr lang="es-CO" sz="2400" dirty="0"/>
              <a:t>Su huella digital dejada en la Creación para que pudiésemos recordarlo “para siempre</a:t>
            </a:r>
            <a:r>
              <a:rPr lang="es-CO" sz="2400" dirty="0" smtClean="0"/>
              <a:t>”, es el numero 7, representado específicamente en el día sábado.  </a:t>
            </a:r>
          </a:p>
          <a:p>
            <a:pPr algn="ctr" fontAlgn="base"/>
            <a:r>
              <a:rPr lang="es-CO" sz="2400" dirty="0" smtClean="0">
                <a:solidFill>
                  <a:srgbClr val="FF0000"/>
                </a:solidFill>
              </a:rPr>
              <a:t>lea nuevamente Génesis </a:t>
            </a:r>
            <a:r>
              <a:rPr lang="es-CO" sz="2400" dirty="0">
                <a:solidFill>
                  <a:srgbClr val="FF0000"/>
                </a:solidFill>
              </a:rPr>
              <a:t>2: </a:t>
            </a:r>
            <a:r>
              <a:rPr lang="es-CO" sz="2400" dirty="0" smtClean="0">
                <a:solidFill>
                  <a:srgbClr val="FF0000"/>
                </a:solidFill>
              </a:rPr>
              <a:t>1-3 y </a:t>
            </a:r>
            <a:r>
              <a:rPr lang="es-CO" sz="2400" dirty="0">
                <a:solidFill>
                  <a:srgbClr val="FF0000"/>
                </a:solidFill>
              </a:rPr>
              <a:t>Éxodo 31: 17.</a:t>
            </a:r>
            <a:endParaRPr lang="es-CO" sz="2400" dirty="0">
              <a:solidFill>
                <a:srgbClr val="FF0000"/>
              </a:solidFill>
            </a:endParaRPr>
          </a:p>
        </p:txBody>
      </p:sp>
    </p:spTree>
    <p:extLst>
      <p:ext uri="{BB962C8B-B14F-4D97-AF65-F5344CB8AC3E}">
        <p14:creationId xmlns:p14="http://schemas.microsoft.com/office/powerpoint/2010/main" val="846861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fontAlgn="base"/>
            <a:r>
              <a:rPr lang="es-CO" sz="4000" b="1" dirty="0" smtClean="0">
                <a:solidFill>
                  <a:srgbClr val="FF0000"/>
                </a:solidFill>
                <a:latin typeface="Agency FB" pitchFamily="34" charset="0"/>
                <a:cs typeface="Aharoni" pitchFamily="2" charset="-79"/>
              </a:rPr>
              <a:t>Conozcamos </a:t>
            </a:r>
            <a:r>
              <a:rPr lang="es-CO" sz="4000" b="1" dirty="0">
                <a:solidFill>
                  <a:srgbClr val="FF0000"/>
                </a:solidFill>
                <a:latin typeface="Agency FB" pitchFamily="34" charset="0"/>
                <a:cs typeface="Aharoni" pitchFamily="2" charset="-79"/>
              </a:rPr>
              <a:t>ahora algunas curiosidades de la presencia del día 7 en la Creación:</a:t>
            </a:r>
          </a:p>
        </p:txBody>
      </p:sp>
      <p:sp>
        <p:nvSpPr>
          <p:cNvPr id="3" name="2 Marcador de contenido"/>
          <p:cNvSpPr>
            <a:spLocks noGrp="1"/>
          </p:cNvSpPr>
          <p:nvPr>
            <p:ph idx="1"/>
          </p:nvPr>
        </p:nvSpPr>
        <p:spPr>
          <a:xfrm>
            <a:off x="251520" y="1600200"/>
            <a:ext cx="8640960" cy="5141168"/>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lgn="ctr" fontAlgn="base">
              <a:buNone/>
            </a:pPr>
            <a:r>
              <a:rPr lang="es-CO" dirty="0"/>
              <a:t>Al crear la materia Dios usó una especie de “ladrillito” llamado átomo. </a:t>
            </a:r>
            <a:endParaRPr lang="es-CO" dirty="0" smtClean="0"/>
          </a:p>
          <a:p>
            <a:pPr marL="0" indent="0" algn="ctr" fontAlgn="base">
              <a:buNone/>
            </a:pPr>
            <a:endParaRPr lang="es-CO" dirty="0" smtClean="0"/>
          </a:p>
          <a:p>
            <a:pPr marL="0" indent="0" algn="ctr" fontAlgn="base">
              <a:buNone/>
            </a:pPr>
            <a:r>
              <a:rPr lang="es-CO" dirty="0" smtClean="0"/>
              <a:t>¿</a:t>
            </a:r>
            <a:r>
              <a:rPr lang="es-CO" dirty="0"/>
              <a:t>Sabía usted que el átomo esta formado por siete capas energéticas: k, l, m, n, o, p, q</a:t>
            </a:r>
            <a:r>
              <a:rPr lang="es-CO" dirty="0" smtClean="0"/>
              <a:t>? </a:t>
            </a:r>
            <a:r>
              <a:rPr lang="es-CO" dirty="0"/>
              <a:t>La palabra griega "átomo" se formaba por las palabras 'a' y 'tomos', significando aquello que no se puede </a:t>
            </a:r>
            <a:r>
              <a:rPr lang="es-CO" dirty="0" smtClean="0"/>
              <a:t>subdividir.</a:t>
            </a:r>
            <a:endParaRPr lang="es-CO" dirty="0"/>
          </a:p>
          <a:p>
            <a:pPr marL="0" indent="0" algn="ctr" fontAlgn="base">
              <a:buNone/>
            </a:pPr>
            <a:endParaRPr lang="es-CO" dirty="0" smtClean="0"/>
          </a:p>
          <a:p>
            <a:pPr marL="0" indent="0" algn="ctr" fontAlgn="base">
              <a:buNone/>
            </a:pPr>
            <a:r>
              <a:rPr lang="es-CO" dirty="0" smtClean="0"/>
              <a:t>Los </a:t>
            </a:r>
            <a:r>
              <a:rPr lang="es-CO" dirty="0"/>
              <a:t>átomos son demasiado pequeños como para verlos aún con la ayuda de un microscopio convencional. Dentro de una cabeza de alfiler (de casi 1 milímetro cúbico) cabrían aproximadamente mil millones de millones de millones de átomos (mil trillones = 10</a:t>
            </a:r>
            <a:r>
              <a:rPr lang="es-CO" baseline="30000" dirty="0"/>
              <a:t>21</a:t>
            </a:r>
            <a:r>
              <a:rPr lang="es-CO" dirty="0"/>
              <a:t>), es decir, 2.000.000 </a:t>
            </a:r>
            <a:r>
              <a:rPr lang="es-CO" dirty="0" smtClean="0"/>
              <a:t>de veces </a:t>
            </a:r>
            <a:r>
              <a:rPr lang="es-CO" dirty="0"/>
              <a:t>la cantidad de pelos que tienen sumados todos los habitantes de nuestro planeta</a:t>
            </a:r>
            <a:r>
              <a:rPr lang="es-CO" dirty="0" smtClean="0"/>
              <a:t>.</a:t>
            </a:r>
          </a:p>
          <a:p>
            <a:pPr marL="0" indent="0" algn="ctr" fontAlgn="base">
              <a:buNone/>
            </a:pPr>
            <a:endParaRPr lang="es-CO" dirty="0" smtClean="0"/>
          </a:p>
          <a:p>
            <a:pPr marL="0" indent="0" algn="ctr" fontAlgn="base">
              <a:buNone/>
            </a:pPr>
            <a:r>
              <a:rPr lang="es-CO" dirty="0" smtClean="0"/>
              <a:t>Pero </a:t>
            </a:r>
            <a:r>
              <a:rPr lang="es-CO" dirty="0"/>
              <a:t>el Universo no esta formado sólo por átomos, pues si así fuese, todo sería oscuridad. Como solución para esto, Dios creó la luz, </a:t>
            </a:r>
            <a:r>
              <a:rPr lang="es-CO" dirty="0">
                <a:solidFill>
                  <a:srgbClr val="FF0000"/>
                </a:solidFill>
              </a:rPr>
              <a:t>(Génesis 1: 3- 5)</a:t>
            </a:r>
            <a:r>
              <a:rPr lang="es-CO" dirty="0"/>
              <a:t>, dando al mundo claridad, calor y colores, todo perfecto. </a:t>
            </a:r>
            <a:r>
              <a:rPr lang="es-CO" dirty="0" smtClean="0"/>
              <a:t>No podemos menos que decir: Alabado se Dios.</a:t>
            </a:r>
          </a:p>
        </p:txBody>
      </p:sp>
    </p:spTree>
    <p:extLst>
      <p:ext uri="{BB962C8B-B14F-4D97-AF65-F5344CB8AC3E}">
        <p14:creationId xmlns:p14="http://schemas.microsoft.com/office/powerpoint/2010/main" val="10294837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1600200"/>
            <a:ext cx="2808312" cy="4525963"/>
          </a:xfrm>
        </p:spPr>
        <p:txBody>
          <a:bodyPr>
            <a:normAutofit lnSpcReduction="10000"/>
          </a:bodyPr>
          <a:lstStyle/>
          <a:p>
            <a:pPr marL="0" indent="0" algn="ctr" fontAlgn="base">
              <a:buNone/>
            </a:pPr>
            <a:r>
              <a:rPr lang="es-CO" dirty="0" smtClean="0"/>
              <a:t>¿</a:t>
            </a:r>
            <a:r>
              <a:rPr lang="es-CO" dirty="0"/>
              <a:t>Usted sabía que, mientras que Dios con su melodiosa voz, creaba el mundo, los ángeles cantaban </a:t>
            </a:r>
            <a:endParaRPr lang="es-CO" dirty="0" smtClean="0"/>
          </a:p>
          <a:p>
            <a:pPr marL="0" indent="0" algn="ctr" fontAlgn="base">
              <a:buNone/>
            </a:pPr>
            <a:r>
              <a:rPr lang="es-CO" dirty="0" smtClean="0">
                <a:solidFill>
                  <a:srgbClr val="FF0000"/>
                </a:solidFill>
              </a:rPr>
              <a:t>(</a:t>
            </a:r>
            <a:r>
              <a:rPr lang="es-CO" dirty="0">
                <a:solidFill>
                  <a:srgbClr val="FF0000"/>
                </a:solidFill>
              </a:rPr>
              <a:t>Job 38:4 y 7)</a:t>
            </a:r>
            <a:r>
              <a:rPr lang="es-CO" dirty="0"/>
              <a:t>? </a:t>
            </a:r>
            <a:r>
              <a:rPr lang="es-CO" dirty="0" smtClean="0"/>
              <a:t> </a:t>
            </a:r>
            <a:endParaRPr lang="es-CO" dirty="0"/>
          </a:p>
        </p:txBody>
      </p:sp>
      <p:sp>
        <p:nvSpPr>
          <p:cNvPr id="4" name="3 Rectángulo"/>
          <p:cNvSpPr/>
          <p:nvPr/>
        </p:nvSpPr>
        <p:spPr>
          <a:xfrm>
            <a:off x="827584" y="262444"/>
            <a:ext cx="7704856" cy="646331"/>
          </a:xfrm>
          <a:prstGeom prst="rect">
            <a:avLst/>
          </a:prstGeom>
        </p:spPr>
        <p:txBody>
          <a:bodyPr wrap="square">
            <a:spAutoFit/>
          </a:bodyPr>
          <a:lstStyle/>
          <a:p>
            <a:pPr algn="ctr" fontAlgn="base"/>
            <a:r>
              <a:rPr lang="es-CO" sz="3600" b="1" dirty="0">
                <a:latin typeface="Agency FB" pitchFamily="34" charset="0"/>
              </a:rPr>
              <a:t>¿Cuántos son los colores del arco iris</a:t>
            </a:r>
            <a:r>
              <a:rPr lang="es-CO" sz="3600" b="1" dirty="0" smtClean="0">
                <a:latin typeface="Agency FB" pitchFamily="34" charset="0"/>
              </a:rPr>
              <a:t>?</a:t>
            </a:r>
            <a:endParaRPr lang="es-CO" sz="3600" b="1" dirty="0">
              <a:latin typeface="Agency FB" pitchFamily="34" charset="0"/>
            </a:endParaRP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DrANcDASIAAhEBAxEB/8QAGwAAAgMBAQEAAAAAAAAAAAAAAwQBAgUABgf/xAAxEAACAgEEAQQBAwQBBAMAAAABAgADEQQSITFBEyJRYQUycYEUQpGhIzNSwfBisdH/xAAaAQADAQEBAQAAAAAAAAAAAAAAAQIDBAUG/8QAIxEAAgICAwEAAwEBAQAAAAAAAAECEQMhBBIxQRMiUQUUYf/aAAwDAQACEQMRAD8A90rooxsB/eV3DOf9QbZU4PcmtWdsKCf/ABOil6cvZvQUWOT2YYMXf/kzu8ADmAV2pPGM/I5haLXsJRSAT2xMlr+FxfxnWCtTsDnd5z1+0pnPAhxQm4M9pfB6UcmWarThf7gR3kxdkkNxbYpmFrsCDBUE/Y5hzYgTAChfgeYN9UpcbcBRwOMwtv4FKP0llNi78YA4GT3KDNbZdDn7g79QbCAMgDqd6zMMHmNJ0S2rDB6zywyfMgkMcIhx9SgUMBgn74ziX3KGIryo/fuAwfuycD+BLbCF3Z/iQ1uOlC/cGbDnJMdMltIYS7bg948SDqGb9X+ouCWPt5hK19+GBGBngZh1XoKbekT7mOQDiXUMQcYHyTDPZUFxjgDr5gGtGfavcXvwprr9IZdnAbOfMutQx73APjEstCKoa5iSf7RxKtWANxsO3PAHmF34FVtlwa61xwx+4Nr+wCcwXtLecfB7hD6YHPAHjzFS+h2b8JrcLl2wzYwBJDPadpwx+PiCULY/W0fEO1tVa+mFI+cjEGNb98KFCThWDEDkCUKsBnElG5wvIJ6hmdU4swT4xGLqhcgjsTpa23ecLwJ0e/4Kl/RNrRY3jkxgWipNlZUk/qYfMxE1GT3GKrlLYNnt+ZPdM3/55rY+WDnyAP8A7kgha8ADcezmDrs04HL7v3hRbSBlVBJ47j7pmbwyWyKjY7YDMqj9R+BCXXJwlAYJ5J7JkjULghcKPqA3qzbjwI/tku0qDPUVrDvZ7j0uJWv0lTNgLMT1nqUcjOdzEjriSqO/ABz8x/Cb3pEEqTwMCFrrY84O0yy6ZE/6to3f9q8y6mgHssB5YxOX8BR+sq+oIIVRtA+PMtVqih9lYyTknvMq9tIG1K1/xKnVOF2qNv2Ikr+Dbp+nXtY6h3TaP2gRjPPI8wo1Dk5bmUYNYCwBxKX/AKS1e0c7VkewFcfJzLU6hqwQP8/M5NOxUEnBPQhm0aquWuGceB5g3HxjSl6gVjra64GOME56kP6Q4r3EjyTK+jZ2MnMq1ZRvcefqNV8Jbl9RJ+zJrUsdo6lldQMbR/MtTvtsFdQ9zccQehrZGwpYQviEsVRy5yx7mpR+JIGbLCc9hRIs/CbnylhA+xM+2zXoZdW9QSuAfkwhtVR7hlvvnMev/EuiDYwyPBHczLqzTaUuJB+oabE04lhcTwcSCoPI6kJbTX+ldzfcmy1AQqhQPoR7DVFgqgDapz8zoEuWyVDHE6Kn/RWjBbRWKTtBxKelcDjbn9pvCxG4IklUYYzPGXJmvT0Y82D9PPsz1/qx/Eumpx5mrboUbkYidv45gcjM6IctfTT8mLIRRqPcOR/M0qdVYzLuVcft1MVtLchOFbj6gxe6d9TpjlUvBS40X4ejs1FGCK+WJ5aC9VguAxxMim4k8RlbTkZ4nRGSOHLglF6HDaW7kAnzLU0s+CSqg/Jj9dOn065YB3PIJ8fxL7peHP8Ajk/RBSzEBeSegI3VorSc2DCgeWHMmywBy7ghvG3wJK67A5B2jofMlyk/BqMYvbGBozty1YVR54/9MV1N1YYrgMq8AHjEFqNdZcSAxVPgxUkjz33CMG9yCWRLUQz3sx4GB8CUNjMRuJMpnMlRNaRl2bCi+wf3SASc/PzKhSfEYrpucemlbcnvaYnS2UrZTT1NdataAkmej0P41NO3qAEuB3K/i/xI01gtZyWI6xNYDAmE8l6RtjhW2LtYEAwOYP8AqOOjK6xsOMDiLPqgCcTM1C3akZGcj6ietFWpr2nhuwQIC+/cxOeosb+OASZSTE2hAjBIPjiSFb6I+o3rKfU23VISG7AHmKmuxSAUYH7E6E0zkcWn4XN7BAq+1fgTpUKx8E/xOhSH2ZkrbYp7hqtUwOOZGxTyIxp6UT3Fhk+MTDLwlR40M0vrC6e8lwHyv7zTr1GnrUYCsfknMynKscuMgdSdygeNv3PNzcNnfi5bj9NX23oQAvJ8zN1n4wFs+0k+cS1et9PG32qPMO35GtxtIJP3OTpkxu0eji5+tsxH0j0klCAIOy/Z7SWE3Ca7R4BiOq0Ib9InRj5DT/Y9HHy4TVMTq1hzkMf5jdWr5yzEzMu0z1k4zKpaVODwZ6WPKmRk46kribfrFjwTzIyfmI1XfBjSWZE64yTPNyY5RLkyJIVnOFBJPQAzK4IOCCD8SzAsI1oqLL3OysuAcE/EFVpb3K7aycz1v4+kaehQUVD5AmOSdKka48du2W0ehrqpVdgAxn+Y2qKOpBsURa64AYUzmds6qQ0XAPMHbcBwDEGvb5lfW3HEdBYW5gw9wyJn6jYDgRy5wUwOxMu5sMcmUkJsDauORBDjswrEspAzxFicNL+EM3NHYvpoowDiOVHL7D7uM8HqYVdpUA9TQ/HandqMPjaV5MzaKTNAhR0jfwJ0JuUH2EmdM7ZdHz1tyjJOZAtYHkxVdV4aQ94J4E9xP4znzf5DS/U06dQWIXAx5JhmsrGQcY8TIrvx15l/WJ/aS8akeXl4c8fwbtG/9PAgWLIMY5+ZCWfcJuDdzDJxIvw425x9K1al17j1GrDDBiLVZ6giCnRM8vPwjbFyZRZsOldw6EzdV+PPJQS9GqIwDNGu1bBg4nnNTws9vjc4wdPUy3gOrFM84mqDXcSMqjAcFRgH6MfbRqKPaMFuSRMW9HofjoeZ04eV2Z7Mfx5Ym7oNb6VAqVRu6zjBP8wuoOnu2+rW+8D9S8ZP3MbT6g+lkKQB20YXVK4AbxO6EuxwZ8Dgbv4zUVPXgH3LwQZqM4KgDzPL6TVINTWzgHAxn5/ebN+qXClf8j4jlHZzxkHawnMVvsIl0uRxkEGL2uGcKxxJSLsqxfGQMzmtAPXMqz+mdoPcGQjHJbnzGAb1c+YnqLBkw45U7RnHeIjqf1HHUaJbLi4MuBxKKRuyRFFsAbmXa3AyJZI277uuOJbSWslgAwM8GKValMHeI1UnqkGrmSUjZW5VGSTn6M6AqQ1rtsGZ0mkWeIbT48QTUkdTXWsv0Mnx4nHToGw3Jx11id6zGmPmyXpiFWU8y6bmIAmquh9TOCAB5MVbSOSwQdeRNFlTOuOXFmVSRFVZJwWEuysnf+YB67a154Ag/VcgBjmaRk2c/J/zcc43AeViBnxL4DDJiaWnrMZqDMMj/BhJJqj5zk8GcGc1ZzwDGdPVcrjeML555h9OtTABs7vox5dGFw7HP15nmcrjJrRhC4PZf+pX01QLhQOiJR9CNVUSikt5+BL42NyM/uMxvT6msKK0IXPPxPAy4ZY3+p7XF5dNWeZ1mks0uVzhfviJV3YOJ7PUenfnlWHw3M83+R/D3rqHaivKd9gTq4vI+SPb7xzRr6CptyY+mofaoJbA44Mx6w9eCwYc45Bjtb/c9eE+x5ObE4Ss3tA9bsAvt/8AjmManTKRlH5+DM/8faHG0qBt5DARu2w9TOS/YIPQo5OcHxKhiOPmWs5bjzBEMrcgwGP6L9JA/mGOgS3LN2Yvpbgvt6P35jS3kKZDKRj/AJHQGkF1PAmYWI4m7r9RurZPmYdq4aaxIZZMHBzz5E1/xbhDjxMildzbfmO0nFm0QkETeWxWOTzOilblVBnTIuzFrvK87QT4PxLi9n8Ln7i00PxldbbmsVTjrM6GktnNC26CVaG68AvaqrjPI5l2/GoqFfWJc8gqOP5nXaj/AJztbA6GISq/OEr/AFHzmZdpem8VFGff+OZmAsB2Y7xFLtBQh3AMR9+Z6Jw6jezZIHP3M28hmDEc/wDbNMeWR04+T+L0xLq1oVgg5PcFTYykYB54mk+lfUWEVoWJPJxwInqtNbp3FbjB8EHudkMiZ19sXIjsc/HqzX5ZSAOTNlbQgA7+5hfjmILBh12c9zRNgZQCuPIhN2ePy/8AP6bSNHKOuVMRvVUcem2MSFtIGQf4lW984c3HUto8mnBjFFngtNEqbqhjBOOxMRTtIwTNzTOUQKxBOOp4ubA4u0epxeQ1Rk6nTFiUsUMuPJ/3Av8AjqzTu07HeOSrHI68TfvoFyHA7me1Bp7E6MGVnsXHLDYP8fS1VRZ+jCWtniEVspiDCFuTO5SvZwzx9dICCQciMJdW3FqDjoiUNeDmCbgyjMta4d/aMQ3qjbhhzFCSTOOccmFDsrqDk5zErFyY0/IgGEpIhgkADZj2mKscnAP7RTbzDI20ACDGjRB5x4nRI6gzpnRVgtVo/wCnRSH9TPDYHAgUtKcDqaNrmxNjPhTxFdTQu4bCoUDv5msZXpmMo1uIKrLtywB+5pV3VULtQe49mZRGDxGtHpb9SSaxnHycQkl9CMn8NLTUajU1l9+1B0T5it2juW8I497cgDzNN9StZWoKUavjviMV6xGXnGR0cdTJSa2jZxUvRfRaa3T6dks9u48D4iP5PQLehsH6q/B6Yf8A7NNtV6g+gezJoZRk+YlNp2aQfXSPNUaF2sawIEC8YPcizNfDdz0+sqXaTWoDHkn5nmtarbyD2J048vdnfDKpx6yB557jWk01l5bYwGPmIK2WAHJPU9BotP6NYGSSTkzVyPK5fEp2i9GhWmvL7Wcnk46nP6i9jj5jB3Z84gLs57nFmx3s4IrqxrT2jAnauveuQInS+Gj6uti4zzPPePpKz0sGZoytpQkGXD4HIhtXXgkiKjmdWN2jpm+2wjEbSTFnhWOBiVKZGZujla2AIkGWYcyplCKEQTLzDYlTGSDAkYkniVJgBBnSCZ0ADuwa7DOAM4yOodNGlibmuIHjEQrYsSqc5+ps6U+jp19VCH+CIpaQQqTF6Px7Leu/aU7JzNEVjTUYoU58n5gv6gBScc4wIuuoZGPPGfmZu5Gi6xRTUOzPudSGPzKrbtPcHq9WbSQowAYv6pPsQZY+fiaJaM29mzo/cwdgQo8HzHDYLaztQAA9iZVepNahGYHjE0tJW2oO1WCoh9xHcya/ppFo5j63CByR19xfWfiL3q9QMrN/cvx/M3kqSqsIgwBAFSCcE4+oRl18KTpmJXpV09KDbuI5YkeY3Scw1qHf1n9pUVFDnAx8fE2U7OuMlkjTLlgo+/iK37iDYqEL5lrdxPt5+SfEvWj24Qk4HeBG9nnZcVMz8gnjiN6XO6PV6GlQDsyfvmSmlVXLLwPj4nPkijPHoFqK8pyJnWJtM29Qo9PgdTMtTJmcFR2RloXAB7lHIHEtYdpgSdxm6IkVK5lSohRxKMPMogG2BAsYRzAE88xoTIYyjNJMo0YiM8zpQzoxDP421a2He75j+psBUMWPfPMxFYjkcGM6bNrhXYkDmKUbdijPVBxYXYLWGYzRo/HPYo9V9jMOABmOfj9FXSi5YZbnruMafUKtjJYwyD/7zMXL+Gyj/St+kqbStXYCFxj2gZnlblbS32IvGCRkjxPWWuGXKtkfEy9Z+POs1FRLbB0xPkeMSoSr0nJG/DC3sx7/ANz2P46ldJpAFGSf1HOeTO0+j0TVjTNQhReeRySPMeNVSBQuFHWBCc7CEXH0C9u4jHEg27c5jDUJg8GLW1rX2dzHxILBhh6gB8yLsk/Q4wIO1tp3jgztNcS4D+TzKWioypkbck9YHMYqfZhQO/M65QrNxx4g1b3DI4Eqy5/sh8cjqVc7Wi1Wo55ldReWbiS9nN1oPqH8TPt8xmt8rgj/ADAXDs55+JKVFoSsHzF8gGMW5MUIwZaBhMgiVsOFnEqn7wVz8ZjQgLmDbnuW7nMsYigHEqYTriRiOyQDdzoRlnQtgOfj/wALdawbUKa0B5BHJjD/AIm2vVLXpSzA/qY+JsLqwthBwF+JNuqVXHp8r8TNzk2WscUUdbUqrGRuAGQPBiTrh+Rj5jdtwtUtuxg8CJ2M3ZBGf9xIphq352+D3GwnqdcADAEzEJJ9vZmhTc1QUOBkCABaTttOTjEpbqMvheAJGpPqJ6iDnziJ7uYUBsU6kWKFJwYtqn3PzxzEktIPBks5bvMKANZtYYUk48mRUuCMylKs3IBxDIhz0cwAYHvU58RZwykiNKBjB4Ii1pG6CKsivjkyLcAyVPEiz3GBJFb47lbrBgyrDEBZuJOAYwAWWHccQLWA+OYytLFcnj94O2g8bcRktCxf5g3OYdqH3cDM7+nYjkcyrFQqODLZJ6lzS4ONpnLWSCQIWBRl45nKJxz0ZetD3jMLAC4PidHvSXPXM6LsFDVly2JvZgH+BBCxiwU/xM6sszADuNoGDDdx+8mqKH60bG4kACFsDagrjBY8Y6AinqAcDP3zD1Ntr3Hg+JNFBadI9bMzMvtHzLeohBUjroyRYGYs+TkYi9gw3EaES1jrnGcHiBJMkkngtCV1K3nkRgCB5EaqIHYzBtVt5xJpYA4MAHUIQccSWYM3/mD3bzgQ9dY4zJHQPOG45xBXZZskYj/pqBwJBoVxnELAz1GJfaIy1AgmTb1CwoHsEjaB4hMTiOIwoCyZ4kCoZ6h9uJ2BCwoCahniQKAeTDD9UhztELAWtqWANIGWENY+ZRm9uICMu+sqxPgyKbCnHcYuTcYE1EHiUTQwMPznn4nS2jVQDv7M6ICg07M+/aAYZdLawyFHHRMPUnIUcHyTHgQoxE5FJGQ1bUtm3HMjLWOqgYzwPqaN+nW9lcrnaeI1XQpHWCIrKoWXTtsCA9eZHpBW2nkx3ZsGT1FbwFbIPPZMLEJXKUJBAzOrLdr4lb3LNknMot2wY+e5QhprNw2k4MElbF8CD9YPx5jWl6yREA1Qm3scxhTgwYPGZBaSUMbuJK24GIBX+TLhlgBdnzAtzCwbjniAFepVjIJIlWaNAWzKFoMtz3K5zAQbPkQVrZzOBx5lWjAXYkSjHiXsAgjGIqZJGR4lGOJVXgIsf1cTpV2E6Ah9nxZ13Gkqc4Jxz9wlWjUEFs5+4xlUPUhs0RCVbRnORidnkAccwb3jdxA2XcxDD6izd7QeYja6qfcZzWGctXrId6tGhCNjAsQDBNyCJa+p0duRgf7k6RRbYN3XkSrJKIGH2PqaGnV17B5h6qqtv6RxGFdEGImx0QOF6ndyHcE8GWUYXJiGRjmWlZIMADBoN2lS0gnMAIY5gnOBLMYGw8QQihM7PMrmQWjEWL4lHsyJR2gHfAjAuXzxOJ4ipsxJWzmMVhCYNxgiHC14yWi9rpuwDACM8dzoEvz9TowPXi4EfcBdqFA5gsnaf2mfYSRyZkaNjrWIBvJxzFP6hWsIUmVcn+nP0IppvdfzGkTZs6VUcEnzG3YBCqDEzdIxJOT1GgTjuIoS1iMWwwyJl+o6MR0fkTeuGdOxPeZh3gepLiQxzS6wrXg8mHGoDn9u5nKMJx8y4OCMee46CzWQlgGB/wAxtH9oBMSpP/Gv7QoJ+ZBQwV5ziQep1ZOJzQAGMgycyCeZEAIY9wLQrQbdQQgLQTHiEeCaMKBuYCxoZ+oF5QmAYyNwB+pz+YBiYyQ1lu4cEwBY/OZQk4nCMC+8zpWdGI//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www.sonrullan.com/pagina/alumne/trabajos/arcoiris/arcoiri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4446" y="1528935"/>
            <a:ext cx="2857500" cy="35790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556688" y="5292600"/>
            <a:ext cx="2129814" cy="523220"/>
          </a:xfrm>
          <a:prstGeom prst="rect">
            <a:avLst/>
          </a:prstGeom>
        </p:spPr>
        <p:txBody>
          <a:bodyPr wrap="none">
            <a:spAutoFit/>
          </a:bodyPr>
          <a:lstStyle/>
          <a:p>
            <a:pPr fontAlgn="base"/>
            <a:r>
              <a:rPr lang="es-CO" sz="2800" b="1" i="1" dirty="0" smtClean="0"/>
              <a:t>Siete </a:t>
            </a:r>
            <a:r>
              <a:rPr lang="es-CO" sz="2800" b="1" i="1" dirty="0"/>
              <a:t>colores </a:t>
            </a:r>
            <a:endParaRPr lang="es-CO" sz="2800" b="1" i="1" dirty="0"/>
          </a:p>
        </p:txBody>
      </p:sp>
      <p:sp>
        <p:nvSpPr>
          <p:cNvPr id="7" name="AutoShape 6" descr="data:image/jpeg;base64,/9j/4AAQSkZJRgABAQAAAQABAAD/2wCEAAkGBhQRERMQEBESFRAVFhcVFRgXFhUbGBUVFBcWGBgWHRYYJyYfGRwkGhMcIy8hJCcpLiwtFR4xNTAqNSYrLCkBCQoKDgwNFA0PFCkYFBgpKSkpKSkpKSkpKSkpKSkpKSkpKSkpKSkpKSkpKSkpKSkpKSkpKSkpKSkpKSkpKSkpKf/AABEIAH4BkAMBIgACEQEDEQH/xAAcAAEAAgMBAQEAAAAAAAAAAAAABAYDBQcIAQL/xABJEAABAwIACgcEBggFAwUAAAABAAIDBBEFBhIUFSExUZLSBxNBU1RhkyJxgdEjMjNCUpE0NWJzdKGxskNys8PwCCS0RGOCosH/xAAVAQEBAAAAAAAAAAAAAAAAAAAAAf/EABYRAQEBAAAAAAAAAAAAAAAAAAARAf/aAAwDAQACEQMRAD8A7iiIgLVY0YwMoaWWqk1hjdTe1zzqa34k/wBVtVxz/qAwwf8AtaNp1HKmeN9vYZ/V38kHPm9IFXnra90zjK118m5DMi+uIN2BpGr+e3WvTWC8IsqIY54zdkjGvb7nC/5rlOK3QZG+mD658oqJG3DWEAQ3GoG4OU7f2dnmrR0TvdHTz0Ejsp9HUSQ33sJymn+ZRV4RERBERAREQEREBERAREQEREBERAREQEREBERAREQEREBERAREQEREBERAREQEREBERAREQEVfwlhCRuEqOBryIpIalz26rOdH1OSd+rKP5qwICIiAuP4yYPzvGinheLxxxxvI7LRh8lvi6y7AufPgDMZmuP8AiURyfe11j/IIL+94aCSbAC5J7ANpXLOh3CpqKzCsw+pJIyQf/J01v/rZTOmXHcU1OaKJ3/cTts622OE6iTuLtg8rlRugLBhZSTzkfayhrf8ALE239zj+SDqSIiAiIgIiICIiAiIgIiICIiAiIgIiICIiAiIgIiICIhKAiXRAREQERV7GmsfHNg9rHuaH1QY8A2ym9VKck7xcA/BBYUQIgIiIIeGJC2nmc0kOEUhBG0EMNiomKM7n0FI97i57oInOcTcuJYCSSdpUnDn6NP8AupP7HKHiV+rqL+Hh/sag3SIiAiIgq+Fv1vQfuKv/AGFaFV8Lfreg/cVf+wrQggZjL4mTgi5UzGXxUnBFyqeiCBmMvipOCLlXLulbDLqCso6mKoElWxkrS1zWXax4s0kNA1XJ1HdqVw6RukBmDIbNs6rkB6ph2D/3Hfsjd2nVvI8319fJPI+aZ5fK85TnHaT/AM7OxFSHPnrqnWXS1M7wLna5zjYe4D8gB5L0zi9iw6kpoqaOoeGxtA1MisXHW46231uJPxVK6HejzN2jCFS36Z7foWn/AA2OH1z+04fkD56uqIiBmMvipOCLlTMZfFScEXKp6IIGYy+Kk4IuVMxl8VJwRcqnoggZjL4qTgi5UzGXxUnBFyqeiCBmMvipOCLlTMZfFScEXKp6IIGYy+Kk4IuVMxl8VJwRcqnoggZjL4qTgi5UzGXxUnBFyqeiCBmMvipOCLlTMZfFScEXKp6IIGYy+Kk4IuVMxl8VJwRcqmyShoLnEBoBJJNgANpJOwIyQOAc0ggi4I1gg7CCghZjL4qTgi5UzGXxUnBFyqeiCBmMvipOCLlTMZfFScEXKp6INc2lkNwKt5INjZsOo7j7Orav1mMvipOCLlWkxN/ScK/xo/8AGgVqQQMxl8VJwRcqZjL4qTgi5VPRBAzGXxUnBFyrU420cgoKsmoeQKebVkxa/o3arht1ZVpscv1fWfw03+m5Bixfo5DSUxFS8AwxasiLV7Dd7VPzGXxUnBFyr84t/odN+4i/02rYoIGYy+Kk4IuVMxl8VJwRcqnoggZjL4qTgi5VXMbKSQTYOvO83qwBdseo9TLr1D+quSrGOH2+DP4wf6MyDcZjL4qTgi5UzGXxUnBFyqcF9QQMxl8VJwRcqZjL4qTgi5VPRBpMM0Ugp5yal5HVSasiLX7B/ZUPE6jkOD6MioeAaeKwDItXsN1a23W5w5+jT/upP7HKHiV+rqL+Hh/sagl5jL4qTgi5UzGXxUnBFyqeiCBmMvipOCLlTMZfFScEXKp6IKZhSkk0rQgzvJMFXZ2THcfYdlrfnuVlFDL4mTgi5VpcLfreg/cVf+wrQgg6Gj3zetNzLV4zT09DTSVUpmyWDUOvmu9x1NYPa2krd59H3jOJq4r08Yx9ZNDRxuBjjb1r7HUXvuG/k0HiQc2wthWSrndNKXOkedl3OsPusF7mw2ALq2KHQyM0lmrm3qJIn9VFf7ElpyXOttfe2rYPfsjdC+JsZOkaos1Eina4t2jUZSDuOpvuJ3LoWOfSLTYOjBcetmf9SNhFyPxOOxrfP8gUVG6NYmVGDKV7jLlhnVutNMPaiJZsDrD6oVm0NHvm9ebmXnjAfSpVUbHxUzYRE6V8oa5rnFvWG5aDcah7lesVendsj2xYQibFfUJY75AP7TDctHmCbIkdN0NHvm9ebmTQ0e+b15uZZhXxnWJGW2/Wb2r7n0feM4moMGho983rzcyaGj3zevNzLPn0feM4mpn0feM4moMGho983rzcyaGj3zevNzLPn0feM4mpn0feM4moMGho983rzcyaGj3zevNzLPn0feM4mpn0feM4moMGho983rzcyhFsGcikvP1piM3202TkB4ZtyttzsW0z6PvGcTVWn1bNMtOWy2YuF8oWv17dSDfaGj3zevNzJoaPfN683Ms+fR94ziamfR94ziagwaGj3zevNzJoaPfN683Ms+fR94ziamfR94ziag0WNuCWCgrCDLcU8x1zTEfZu7C6x+Kz4v4JYaWnJMuuGLZNMPuN7A7UvmN9Yw0FYA9l82m+8O7cs+L1awUlMDIy/Uxfeb+BqCToaPfN683Mmho983rzcyz59H3jOJqZ9H3jOJqDBoaPfN683Mmho983rzcyz59H3jOJqZ9H3jOJqCpYpYNY6pwoCZNVYALSyj/08G0h2s69pVm0NHvm9ebmVexQqmCpwpd7BesBHtDWM3gVoz6PvGcTUGDQ0e+b15uZNDR75vXm5lnz6PvGcTUz6PvGcTUGDQ0e+b15uZanG7BTG0FYQZbinmOuaYj7N3YXWK3ufR94ziatRjhWMNBWAPYTm833m925AxewSw0lMSZbmGI6pph9xvYHalsNDR75vXm5lGxdrWCkpgZGX6iL7ze7athn0feM4moMGho983rzcyaGj3zevNzLPn0feM4mpn0feM4moMGho983rzcyrmNmDWNmwcAZNdYAbyyn/Bl2XdqPmFas+j7xnE1VrG6qYZ8G2ew2rAT7Q1fQyoN8MDR75vWm5k0NHvm9ebmWcV0feM4mpn0feM4moMGho983rzcyaGj3zevNzLPn0feM4mr6K2PvGcQQavDOCWCnnIMtxFJ/jTH7juzKUPE7BTHYPo3Ey3NPEdU0wH1G9gdYKdhbCsL6eoayaJzuqk1B7SfqO7AVHxMrGDB9GC9gObxfeH4GoNloaPfN683Mmho983rzcyz59H3jOJqZ9H3jOJqDBoaPfN683MvhwPHvl9ebmVZ6RekZmDoWiLIkqZb9WL3a0Da91uwX1DtPuK8/4Yxjqat5kqZ5JHHe45I8g0amj3BCPQWFMGsGFaFoMljBV3+llvq6jYcq429isuh498vrTcy4V0MVzzhJgkkcY2QzFoc45LMrqwbX2XsNm5d8z6PvGcTUH50bF3UfA35Lzt0lUJkw3NAwAZb4Y2gCwGWyMDUP8116D03Fvf6UvKuP9IgZFhuirfa6l74S4ljxZ0TwHfWAv7JaUHWRgynpaf7JnVwRfhbfJjb/AFs1ecaLB1Rhqvd1TRlyOL3HYyGPYL22BosAO0+9eicM10c1PNAC+8kckY+il2vaW/h81z3oMdHBBVGQOE/XBjxkPJaGN1NOSDb2i7Ug0tP0SwtwkMHTzykPpeuje0NaS8Os4ZJB9mwPn5rS4+dF02DR1zXddSk2ywLOYTsD29l+wjV7l0zHLCTI8JYKrGl1hI+nkJjkHszN9naNeu+oK14WqYKiCWnkyyyRjmEdVL94Wv8AV7Dr+CFULoOwu2op5KSZjHPgILCWtJMT76r215Lgfg4Lp2jYu6j4G/JcM6DZuqrqguyskQlpIa52vrG21NB3Fdt03Fvk9KXlQZtGxd1HwN+SaNi7qPgb8lh03Fvk9KXlTTcW+T0peVBm0bF3UfA35Jo2Luo+BvyWHTcW+T0peVNNxb5PSl5UGbRsXdR8DfkmjYu6j4G/JYdNxb5PSl5U03Fvk9KXlQZtGxd1HwN+SrT6GPTLW9WzJzFxtkttfr267WW/03Fvk9KXlVcfhWPTDX3fk5i4fZyXv17Tstf4oLTo2Luo+BvyTRsXdR8DfksOm4t8npS8qabi3yelLyoM2jYu6j4G/JNGxd1HwN+Sw6bi3yelLyppuLfJ6UvKg1+N2D4xQVhEUYIpprEMbq+jd5LNi/g6I0lMTFGT1MX3G/gb5KHjbhiN1BWNBfc08wH0co2xu7S3Us+AMMxilpwS+4hiH2Uv4G9oag2ujYu6j4G/JNGxd1HwN+Sw6bi3yelLyppuLfJ6UvKgzaNi7qPgb8k0bF3UfA35LDpuLfJ6UvKmm4t8npS8qCvYoUMZqcKAxsIFYALtbqGbwagrPo2Luo+BvyVTxSwpG2owoSX2dWAj6OQ6s3gHYNWztVm03Fvk9KXlQZtGxd1HwN+SaNi7qPgb8lh03Fvk9KXlTTcW+T0peVBm0bF3UfA35LUY34PjFBWERRginmschur6N3kpVbjXTQty5perZe2U9r2i+67gNarWMfSJg+ejq4oqyJ0joJWtb7QLnFjgALjWgsWLuDojSUxMUZJgi+43u2+S2GjYu6j4G/JanF/DEYpKYEvuIYh9lL+BvaGrYabi3yelLyoM2jYu6j4G/JNGxd1HwN+Sw6bi3yelLyqvY8dIkVBTGRgL53HJiY5r2gu7XEkD2WjWbbwO1BZJaOBgynxwtG8tYB+ZVaxoghM2DTG2ItNYAS0NIP0MurUvPWHMYqiskMtTM+Rx2An2W+TWbGj3Lb9GkxGE6UXdkCTLcBlEeyx/tZLdtgdtu1Fj0sMGxd1HwN+SaNi7qPgb8lh03Fvk9KXlTTcW+T0peVEfK+KnhifNJHE2ONpe45DdTWi57PJebcc8eJMISGzWxUwPsRNDRqGxziPrO/kOxegMZnxVdJPSh72mWNzAeqm1E7CfZ2XC88VGIlcxxbmc7rG2UyN5afMG2sIY0OxeqcVMFMFDSh8TMvqIr3Y298gbdW1cmxG6LgJGT4Su1jSHCARyOLiNYyyG2A/ZF79tl2gYbi3v9KXlQ1m0bF3UfA35Jo2Luo+BvyWHTcW+T0peVNNxb5PSl5UHKOmjEeeSWOrpYS+IR9W9sbdbC1ziHZLdZBDto2WXOME4mVlS7IhpZib2JLS1rT5udYBenXYaiIIvJ8IpuVaGiqmxviYGuMcbg7rBBK1zgYp22eMnW4Etu79vYEKjdHnRrHg6JxmyJamS2WbAtaBsY2/ZvPb8FbtGxd1HwN+Sw6bi3yelLyoMNxb3+lLyoJ6reP8AiiMJUboNQlb7cLj92QA6j5EEg++/YttpB/hpuKHnTSEnhZuKHnQVvo9xxzmPNKq8eEaf2JY3anOydXWDfcbbdvkQv3hPFeaCqfhDBpZ1klhU07zkxz22PDh9STz2G+vtvjxrxTZXFsub1MNWz7OeJ0Ie22wH2/aH/AQtZSzYfp/Y6qnq4xsc9zY5CPPJda/5oJfSpG+TBWcFhjmgfDUZNwSxzXAOGUNRtlHWNy2mNuOUdJg81dxlyRjqG9r3yNu2w3C9z5BVvD9ThqrppoDg6mjjkY5ryZg51iNeSAdqg9GuA2zw09fUsqKqWMdXEHOi6uAREtAawuFzq2kfNBueh7E99FSumnaRUVBDiDtZGL5DTuJyi4jzA7F0BQdISeFm4oedNISeFm4oedBORQdISeFm4oedNISeFm4oedBORQdISeFm4oedNISeFm4oedBORQdISeFm4oedNISeFm4oedBOVYf+um/wD/8AyGrc6Qk8LNxQ86rb6x+mGu6iS+YuGTeK9uvbr+ta3xQXJFB0hJ4Wbih500hJ4Wbih50E5FB0hJ4Wbih51rMOY7Q0Tcuqa6IHYC6Eud/lYHkn8kEnHH9X1v8ADT/6Tlnxd/RKb9xF/Y1c/wANdMdDU0tTAzrmvkgma0vY1rcp0bgBfK81dMX654pacZtKfoYtYMOv2G69b0G9RQdISeFm4oedNISeFm4oedBLmmaxpe9wa0C5JIAA3knYqpP0sYMY4sNY0kartbI5vEBYrkHSlj5LW1D6dpcylhcWBlx7b2mznutqOsGw2ADzVFRY9L4g1rJpcJyxPa+N9WHNc03Dhm8GsH/mxXBcu6EIpYaB7+okc2WZz2EGMAhrWsv7TgdrSuh6Qk8LNxQ86InLXYxYabR0s1U8XbEwut+I7Gt+JIHxX70hJ4Wbih51rMZaI1tLNSvp52tlbbKBhu0ggtdbL12IGpB5txixlnrpjPUvLnH6rfuxt/C1vYP69q1jYy4hrQS46gBtJOoD81epOhXCQJAijIubHrWC432vqV3xD6LRRPbU1UMk1Q3WwAxdXGd4u+7neZtbd2orpOB6cx08MbvrMiY0+9rQD/MKYoOkJPCzcUPOmkJPCzcUPOiJy5z0y4lz10UMtK3LfCX3jB1ua/J1tvqJBbs7bq8aQk8LNxQ86aQk8LNxQ86DzPRdHuEJX5DaKcG9iXtLGj3ufYLrPRniZFg6M1c2U+pkDWsIacnJfrDYhtcTbW4gahsAuTf9ISeFm4oedaOOjnDsttOWFrg5jGuYY8qz2vcQXDIymyWs0aiAdaFbtmGGXyXNex92DJc3X9I7JadVwRfVcHUp6rNUypkcJXU5D2lmQ0PjyQGyNe678q5JyBb2dVvNbWHCEthl0sgd25L4iPzLgf5INisFPWB+Xa4yHFhvvba592tYNISeFm4oedaiSCciWPqXiKV5c77PLyXZIc0HrLawCL+aDd4Owi2dmWy4FyLEWOrYbbi0hw8nBSlo6OJ0UjnR084Y5oDml8bvabqa4F0ht7Oq3kNynaQk8LNxQ86Ccig6Qk8LNxQ86aQk8LNxQ86Ccig6Qk8LNxQ86aQk8LNxQ86Ccig6Qk8LNxQ86aQf4abih50E5ERAUeHCEb3FjJY3OG0Nc0ke8DWFzbpyxrkp4YqSFxYZ8oyOBserbYZIPZcnX5C3auIUNa+GRssL3Mlabtc02IP/AOor2AqJ0Xt6l+EaHsgq3uaP2JhlN/orPithY1VHT1LhZ0sTHuH7RGu3ldVfAjsnGHCDG/VdTQPd/mbkgfyKIviIiAiIgIiICh4VwtFSxOnqJGxxN2uP8gBtJPYBrK/NTRyucSyoLG6rN6tht8TrXCumrCc5rG0ksrnxRMa9uoNBdIDd1m6jstf3oLLhX/qBYHkU1IXsH3pH5JPua0G3xK2GIeO4wphPrhEYnMo3Mc3KDgT1zDcHVq19oXBl2DoSxRnAlrst0LXtEcXstJe24c51ndl2gA9utFdnRRaOmkYT1kxkB2XY1tuHapSI1WNWHBRUc9URldUy4G9xIa0e7KIXlnC+F5aqZ89Q8vlebkns3ADsaOwBercOYHZV08tNNfq5WlpttHaCPMEA/BcRq+g6Zs3VCtpbEjJyi5ryCSB7FjrNj267Irm9PTukc2NjS57yGtA2lzjYAfEr11gqmMUEMTtrI2MPva0A/wBFScQOjejon9YJW1FY2/tarR9hyWC9jfVckn3LoCIIiIOM459CU0tTJPRSRlkri8seS0sc43dYgEFtz5WvbWvuLPQKQ8PwhM0tBv1UV/a8nSG1h5AfELp2GKN0k0GSS1zesLXAEhrsltrjtB1gg7QT71Eo6JzKnXluvIXOeQbOcYACdwF9QGwWAQb6mpmxsbHG0NY0BrWgWAA1AAblkREBERBXGVT2CeUNLnmSSOL6Vxynl+S1vVGzQBbbfY0qfgKd2S6GTL6yM7X2y3sd9R5tcX1Ee9hWyyBuG2/x3r7bt7UH1ERAREQEREBERAREQEREBERAREQEREBERBzXprxPkq4I6mBpfJT5WU0ay6N1iSB2lpF7biVzfEDo9jwiQ6Ssija11nxA/TWG4GwAP4he25eklWcMdG9BVPMktKzrDrLmFzCTvOQRc+ZQfrC+NdFgyBrHSsAjaGRxMIL3Bos1oaNfZtOpazo4wTMXVOE6thZUVjg5rDtjhZ9RpvsNv5ALaYG6PaCkcJIaVgkGx7rvcPMF5NvgrGgIiICIiAiIgKo474qUFcWirJZM1t2vYbPawk7TYjJuDt8/NW5V/CeG2U1S4vDjlQstk22tfLtuRb63mgrODuinBdI5kkrnTE+0wSuDmkfiyGAZQ1jWbjWuhU7mlrTGWllhk5Nsm3Za2qyrUVSKHJfK0ESssMj7hDnvyBlW9gCWw2bNm7c4EhIiyjYdY50oA2NEhyg3+evzJQbBERAWiwlgyR8sj25RaBCcj2bS9U57i251g7LG4F7dl1vUQafALHtymv60a3kBzWBgypHEWc3WdR7StwiICIiAiIgIiICIiAiIgIiICIiAiIgIiICIiAiIgIiICIiAiIg//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2.bp.blogspot.com/-bQnoE-lfmjY/UJlgHAevr2I/AAAAAAAAAIc/-5iiM3QlChs/s1600/20070924klpcnafyq_271.Ges_.SCO_.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1528935"/>
            <a:ext cx="2987826" cy="357900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72007" y="5107935"/>
            <a:ext cx="2843807" cy="830997"/>
          </a:xfrm>
          <a:prstGeom prst="rect">
            <a:avLst/>
          </a:prstGeom>
        </p:spPr>
        <p:txBody>
          <a:bodyPr wrap="square">
            <a:spAutoFit/>
          </a:bodyPr>
          <a:lstStyle/>
          <a:p>
            <a:pPr algn="ctr" fontAlgn="base"/>
            <a:r>
              <a:rPr lang="es-CO" sz="2400" dirty="0"/>
              <a:t>¡La escala musical se basa en siete notas! </a:t>
            </a:r>
            <a:endParaRPr lang="es-CO" sz="2400" dirty="0"/>
          </a:p>
        </p:txBody>
      </p:sp>
    </p:spTree>
    <p:extLst>
      <p:ext uri="{BB962C8B-B14F-4D97-AF65-F5344CB8AC3E}">
        <p14:creationId xmlns:p14="http://schemas.microsoft.com/office/powerpoint/2010/main" val="551939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randombar(horizontal)">
                                      <p:cBhvr>
                                        <p:cTn id="7" dur="500"/>
                                        <p:tgtEl>
                                          <p:spTgt spid="1028"/>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1032"/>
                                        </p:tgtEl>
                                        <p:attrNameLst>
                                          <p:attrName>style.visibility</p:attrName>
                                        </p:attrNameLst>
                                      </p:cBhvr>
                                      <p:to>
                                        <p:strVal val="visible"/>
                                      </p:to>
                                    </p:set>
                                    <p:animEffect transition="in" filter="wipe(down)">
                                      <p:cBhvr>
                                        <p:cTn id="27" dur="580">
                                          <p:stCondLst>
                                            <p:cond delay="0"/>
                                          </p:stCondLst>
                                        </p:cTn>
                                        <p:tgtEl>
                                          <p:spTgt spid="1032"/>
                                        </p:tgtEl>
                                      </p:cBhvr>
                                    </p:animEffect>
                                    <p:anim calcmode="lin" valueType="num">
                                      <p:cBhvr>
                                        <p:cTn id="28"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33" dur="26">
                                          <p:stCondLst>
                                            <p:cond delay="650"/>
                                          </p:stCondLst>
                                        </p:cTn>
                                        <p:tgtEl>
                                          <p:spTgt spid="1032"/>
                                        </p:tgtEl>
                                      </p:cBhvr>
                                      <p:to x="100000" y="60000"/>
                                    </p:animScale>
                                    <p:animScale>
                                      <p:cBhvr>
                                        <p:cTn id="34" dur="166" decel="50000">
                                          <p:stCondLst>
                                            <p:cond delay="676"/>
                                          </p:stCondLst>
                                        </p:cTn>
                                        <p:tgtEl>
                                          <p:spTgt spid="1032"/>
                                        </p:tgtEl>
                                      </p:cBhvr>
                                      <p:to x="100000" y="100000"/>
                                    </p:animScale>
                                    <p:animScale>
                                      <p:cBhvr>
                                        <p:cTn id="35" dur="26">
                                          <p:stCondLst>
                                            <p:cond delay="1312"/>
                                          </p:stCondLst>
                                        </p:cTn>
                                        <p:tgtEl>
                                          <p:spTgt spid="1032"/>
                                        </p:tgtEl>
                                      </p:cBhvr>
                                      <p:to x="100000" y="80000"/>
                                    </p:animScale>
                                    <p:animScale>
                                      <p:cBhvr>
                                        <p:cTn id="36" dur="166" decel="50000">
                                          <p:stCondLst>
                                            <p:cond delay="1338"/>
                                          </p:stCondLst>
                                        </p:cTn>
                                        <p:tgtEl>
                                          <p:spTgt spid="1032"/>
                                        </p:tgtEl>
                                      </p:cBhvr>
                                      <p:to x="100000" y="100000"/>
                                    </p:animScale>
                                    <p:animScale>
                                      <p:cBhvr>
                                        <p:cTn id="37" dur="26">
                                          <p:stCondLst>
                                            <p:cond delay="1642"/>
                                          </p:stCondLst>
                                        </p:cTn>
                                        <p:tgtEl>
                                          <p:spTgt spid="1032"/>
                                        </p:tgtEl>
                                      </p:cBhvr>
                                      <p:to x="100000" y="90000"/>
                                    </p:animScale>
                                    <p:animScale>
                                      <p:cBhvr>
                                        <p:cTn id="38" dur="166" decel="50000">
                                          <p:stCondLst>
                                            <p:cond delay="1668"/>
                                          </p:stCondLst>
                                        </p:cTn>
                                        <p:tgtEl>
                                          <p:spTgt spid="1032"/>
                                        </p:tgtEl>
                                      </p:cBhvr>
                                      <p:to x="100000" y="100000"/>
                                    </p:animScale>
                                    <p:animScale>
                                      <p:cBhvr>
                                        <p:cTn id="39" dur="26">
                                          <p:stCondLst>
                                            <p:cond delay="1808"/>
                                          </p:stCondLst>
                                        </p:cTn>
                                        <p:tgtEl>
                                          <p:spTgt spid="1032"/>
                                        </p:tgtEl>
                                      </p:cBhvr>
                                      <p:to x="100000" y="95000"/>
                                    </p:animScale>
                                    <p:animScale>
                                      <p:cBhvr>
                                        <p:cTn id="40" dur="166" decel="50000">
                                          <p:stCondLst>
                                            <p:cond delay="1834"/>
                                          </p:stCondLst>
                                        </p:cTn>
                                        <p:tgtEl>
                                          <p:spTgt spid="1032"/>
                                        </p:tgtEl>
                                      </p:cBhvr>
                                      <p:to x="100000" y="100000"/>
                                    </p:animScale>
                                  </p:childTnLst>
                                </p:cTn>
                              </p:par>
                              <p:par>
                                <p:cTn id="41" presetID="26" presetClass="entr" presetSubtype="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80">
                                          <p:stCondLst>
                                            <p:cond delay="0"/>
                                          </p:stCondLst>
                                        </p:cTn>
                                        <p:tgtEl>
                                          <p:spTgt spid="8"/>
                                        </p:tgtEl>
                                      </p:cBhvr>
                                    </p:animEffect>
                                    <p:anim calcmode="lin" valueType="num">
                                      <p:cBhvr>
                                        <p:cTn id="4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9" dur="26">
                                          <p:stCondLst>
                                            <p:cond delay="650"/>
                                          </p:stCondLst>
                                        </p:cTn>
                                        <p:tgtEl>
                                          <p:spTgt spid="8"/>
                                        </p:tgtEl>
                                      </p:cBhvr>
                                      <p:to x="100000" y="60000"/>
                                    </p:animScale>
                                    <p:animScale>
                                      <p:cBhvr>
                                        <p:cTn id="50" dur="166" decel="50000">
                                          <p:stCondLst>
                                            <p:cond delay="676"/>
                                          </p:stCondLst>
                                        </p:cTn>
                                        <p:tgtEl>
                                          <p:spTgt spid="8"/>
                                        </p:tgtEl>
                                      </p:cBhvr>
                                      <p:to x="100000" y="100000"/>
                                    </p:animScale>
                                    <p:animScale>
                                      <p:cBhvr>
                                        <p:cTn id="51" dur="26">
                                          <p:stCondLst>
                                            <p:cond delay="1312"/>
                                          </p:stCondLst>
                                        </p:cTn>
                                        <p:tgtEl>
                                          <p:spTgt spid="8"/>
                                        </p:tgtEl>
                                      </p:cBhvr>
                                      <p:to x="100000" y="80000"/>
                                    </p:animScale>
                                    <p:animScale>
                                      <p:cBhvr>
                                        <p:cTn id="52" dur="166" decel="50000">
                                          <p:stCondLst>
                                            <p:cond delay="1338"/>
                                          </p:stCondLst>
                                        </p:cTn>
                                        <p:tgtEl>
                                          <p:spTgt spid="8"/>
                                        </p:tgtEl>
                                      </p:cBhvr>
                                      <p:to x="100000" y="100000"/>
                                    </p:animScale>
                                    <p:animScale>
                                      <p:cBhvr>
                                        <p:cTn id="53" dur="26">
                                          <p:stCondLst>
                                            <p:cond delay="1642"/>
                                          </p:stCondLst>
                                        </p:cTn>
                                        <p:tgtEl>
                                          <p:spTgt spid="8"/>
                                        </p:tgtEl>
                                      </p:cBhvr>
                                      <p:to x="100000" y="90000"/>
                                    </p:animScale>
                                    <p:animScale>
                                      <p:cBhvr>
                                        <p:cTn id="54" dur="166" decel="50000">
                                          <p:stCondLst>
                                            <p:cond delay="1668"/>
                                          </p:stCondLst>
                                        </p:cTn>
                                        <p:tgtEl>
                                          <p:spTgt spid="8"/>
                                        </p:tgtEl>
                                      </p:cBhvr>
                                      <p:to x="100000" y="100000"/>
                                    </p:animScale>
                                    <p:animScale>
                                      <p:cBhvr>
                                        <p:cTn id="55" dur="26">
                                          <p:stCondLst>
                                            <p:cond delay="1808"/>
                                          </p:stCondLst>
                                        </p:cTn>
                                        <p:tgtEl>
                                          <p:spTgt spid="8"/>
                                        </p:tgtEl>
                                      </p:cBhvr>
                                      <p:to x="100000" y="95000"/>
                                    </p:animScale>
                                    <p:animScale>
                                      <p:cBhvr>
                                        <p:cTn id="56"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fontAlgn="base">
              <a:buNone/>
            </a:pPr>
            <a:r>
              <a:rPr lang="es-CO" dirty="0"/>
              <a:t>Si Dios aboliese la observancia del séptimo día, Él estaría contradiciéndose, pues destruiría el recordatorio de su poder creador, SU IMPRESIOÓN DIGITAL </a:t>
            </a:r>
            <a:r>
              <a:rPr lang="es-CO" dirty="0">
                <a:solidFill>
                  <a:srgbClr val="FF0000"/>
                </a:solidFill>
              </a:rPr>
              <a:t>(Éxodo 20: </a:t>
            </a:r>
            <a:r>
              <a:rPr lang="es-CO" dirty="0" smtClean="0">
                <a:solidFill>
                  <a:srgbClr val="FF0000"/>
                </a:solidFill>
              </a:rPr>
              <a:t>8-11</a:t>
            </a:r>
            <a:r>
              <a:rPr lang="es-CO" dirty="0" smtClean="0"/>
              <a:t>, compare </a:t>
            </a:r>
            <a:r>
              <a:rPr lang="es-CO" dirty="0"/>
              <a:t>con </a:t>
            </a:r>
            <a:r>
              <a:rPr lang="es-CO" dirty="0">
                <a:solidFill>
                  <a:srgbClr val="FF0000"/>
                </a:solidFill>
              </a:rPr>
              <a:t>Apocalipsis 14: 7</a:t>
            </a:r>
            <a:r>
              <a:rPr lang="es-CO" dirty="0" smtClean="0">
                <a:solidFill>
                  <a:srgbClr val="FF0000"/>
                </a:solidFill>
              </a:rPr>
              <a:t>)</a:t>
            </a:r>
            <a:r>
              <a:rPr lang="es-CO" dirty="0" smtClean="0"/>
              <a:t>.</a:t>
            </a:r>
          </a:p>
          <a:p>
            <a:pPr marL="0" indent="0" algn="ctr">
              <a:buNone/>
            </a:pPr>
            <a:endParaRPr lang="es-CO" dirty="0" smtClean="0"/>
          </a:p>
          <a:p>
            <a:pPr marL="0" indent="0" algn="ctr">
              <a:buNone/>
            </a:pPr>
            <a:r>
              <a:rPr lang="es-CO" dirty="0" smtClean="0"/>
              <a:t>Además Él dijo: «</a:t>
            </a:r>
            <a:r>
              <a:rPr lang="es-CO" dirty="0" smtClean="0">
                <a:latin typeface="Agency FB" pitchFamily="34" charset="0"/>
              </a:rPr>
              <a:t>No </a:t>
            </a:r>
            <a:r>
              <a:rPr lang="es-CO" dirty="0">
                <a:latin typeface="Agency FB" pitchFamily="34" charset="0"/>
              </a:rPr>
              <a:t>olvidaré mi pacto </a:t>
            </a:r>
            <a:r>
              <a:rPr lang="es-CO" dirty="0" smtClean="0">
                <a:latin typeface="Agency FB" pitchFamily="34" charset="0"/>
              </a:rPr>
              <a:t>ni </a:t>
            </a:r>
            <a:r>
              <a:rPr lang="es-CO" dirty="0">
                <a:latin typeface="Agency FB" pitchFamily="34" charset="0"/>
              </a:rPr>
              <a:t>mudaré lo que ha </a:t>
            </a:r>
            <a:r>
              <a:rPr lang="es-CO" dirty="0" smtClean="0">
                <a:latin typeface="Agency FB" pitchFamily="34" charset="0"/>
              </a:rPr>
              <a:t>salido de </a:t>
            </a:r>
            <a:r>
              <a:rPr lang="es-CO" dirty="0">
                <a:latin typeface="Agency FB" pitchFamily="34" charset="0"/>
              </a:rPr>
              <a:t>mis </a:t>
            </a:r>
            <a:r>
              <a:rPr lang="es-CO" dirty="0" smtClean="0">
                <a:latin typeface="Agency FB" pitchFamily="34" charset="0"/>
              </a:rPr>
              <a:t>labios»</a:t>
            </a:r>
            <a:r>
              <a:rPr lang="es-CO" dirty="0" smtClean="0"/>
              <a:t> </a:t>
            </a:r>
            <a:r>
              <a:rPr lang="es-CO" dirty="0" smtClean="0">
                <a:solidFill>
                  <a:srgbClr val="FF0000"/>
                </a:solidFill>
              </a:rPr>
              <a:t>(Sal.89:34).</a:t>
            </a:r>
            <a:endParaRPr lang="es-CO" dirty="0">
              <a:solidFill>
                <a:srgbClr val="FF0000"/>
              </a:solidFill>
            </a:endParaRPr>
          </a:p>
          <a:p>
            <a:pPr marL="0" indent="0" algn="ctr" fontAlgn="base">
              <a:buNone/>
            </a:pPr>
            <a:endParaRPr lang="es-CO" dirty="0" smtClean="0"/>
          </a:p>
          <a:p>
            <a:pPr marL="0" indent="0" algn="ctr" fontAlgn="base">
              <a:buNone/>
            </a:pPr>
            <a:r>
              <a:rPr lang="es-CO" dirty="0" smtClean="0"/>
              <a:t>Usted </a:t>
            </a:r>
            <a:r>
              <a:rPr lang="es-CO" dirty="0"/>
              <a:t>puede estar pensando: “La ley es bastante lógica. ¿Pero guardar el sábado? Eso no tiene sentido, pues las cosas cambian. ¡Estamos en el Siglo XXI</a:t>
            </a:r>
            <a:r>
              <a:rPr lang="es-CO" dirty="0" smtClean="0"/>
              <a:t>!”</a:t>
            </a:r>
            <a:endParaRPr lang="es-CO" dirty="0"/>
          </a:p>
        </p:txBody>
      </p:sp>
    </p:spTree>
    <p:extLst>
      <p:ext uri="{BB962C8B-B14F-4D97-AF65-F5344CB8AC3E}">
        <p14:creationId xmlns:p14="http://schemas.microsoft.com/office/powerpoint/2010/main" val="401052324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80">
                                          <p:stCondLst>
                                            <p:cond delay="0"/>
                                          </p:stCondLst>
                                        </p:cTn>
                                        <p:tgtEl>
                                          <p:spTgt spid="3">
                                            <p:txEl>
                                              <p:pRg st="4" end="4"/>
                                            </p:txEl>
                                          </p:spTgt>
                                        </p:tgtEl>
                                      </p:cBhvr>
                                    </p:animEffect>
                                    <p:anim calcmode="lin" valueType="num">
                                      <p:cBhvr>
                                        <p:cTn id="1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4" end="4"/>
                                            </p:txEl>
                                          </p:spTgt>
                                        </p:tgtEl>
                                      </p:cBhvr>
                                      <p:to x="100000" y="60000"/>
                                    </p:animScale>
                                    <p:animScale>
                                      <p:cBhvr>
                                        <p:cTn id="22" dur="166" decel="50000">
                                          <p:stCondLst>
                                            <p:cond delay="676"/>
                                          </p:stCondLst>
                                        </p:cTn>
                                        <p:tgtEl>
                                          <p:spTgt spid="3">
                                            <p:txEl>
                                              <p:pRg st="4" end="4"/>
                                            </p:txEl>
                                          </p:spTgt>
                                        </p:tgtEl>
                                      </p:cBhvr>
                                      <p:to x="100000" y="100000"/>
                                    </p:animScale>
                                    <p:animScale>
                                      <p:cBhvr>
                                        <p:cTn id="23" dur="26">
                                          <p:stCondLst>
                                            <p:cond delay="1312"/>
                                          </p:stCondLst>
                                        </p:cTn>
                                        <p:tgtEl>
                                          <p:spTgt spid="3">
                                            <p:txEl>
                                              <p:pRg st="4" end="4"/>
                                            </p:txEl>
                                          </p:spTgt>
                                        </p:tgtEl>
                                      </p:cBhvr>
                                      <p:to x="100000" y="80000"/>
                                    </p:animScale>
                                    <p:animScale>
                                      <p:cBhvr>
                                        <p:cTn id="24" dur="166" decel="50000">
                                          <p:stCondLst>
                                            <p:cond delay="1338"/>
                                          </p:stCondLst>
                                        </p:cTn>
                                        <p:tgtEl>
                                          <p:spTgt spid="3">
                                            <p:txEl>
                                              <p:pRg st="4" end="4"/>
                                            </p:txEl>
                                          </p:spTgt>
                                        </p:tgtEl>
                                      </p:cBhvr>
                                      <p:to x="100000" y="100000"/>
                                    </p:animScale>
                                    <p:animScale>
                                      <p:cBhvr>
                                        <p:cTn id="25" dur="26">
                                          <p:stCondLst>
                                            <p:cond delay="1642"/>
                                          </p:stCondLst>
                                        </p:cTn>
                                        <p:tgtEl>
                                          <p:spTgt spid="3">
                                            <p:txEl>
                                              <p:pRg st="4" end="4"/>
                                            </p:txEl>
                                          </p:spTgt>
                                        </p:tgtEl>
                                      </p:cBhvr>
                                      <p:to x="100000" y="90000"/>
                                    </p:animScale>
                                    <p:animScale>
                                      <p:cBhvr>
                                        <p:cTn id="26" dur="166" decel="50000">
                                          <p:stCondLst>
                                            <p:cond delay="1668"/>
                                          </p:stCondLst>
                                        </p:cTn>
                                        <p:tgtEl>
                                          <p:spTgt spid="3">
                                            <p:txEl>
                                              <p:pRg st="4" end="4"/>
                                            </p:txEl>
                                          </p:spTgt>
                                        </p:tgtEl>
                                      </p:cBhvr>
                                      <p:to x="100000" y="100000"/>
                                    </p:animScale>
                                    <p:animScale>
                                      <p:cBhvr>
                                        <p:cTn id="27" dur="26">
                                          <p:stCondLst>
                                            <p:cond delay="1808"/>
                                          </p:stCondLst>
                                        </p:cTn>
                                        <p:tgtEl>
                                          <p:spTgt spid="3">
                                            <p:txEl>
                                              <p:pRg st="4" end="4"/>
                                            </p:txEl>
                                          </p:spTgt>
                                        </p:tgtEl>
                                      </p:cBhvr>
                                      <p:to x="100000" y="95000"/>
                                    </p:animScale>
                                    <p:animScale>
                                      <p:cBhvr>
                                        <p:cTn id="28"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blipFill>
            <a:blip r:embed="rId2"/>
            <a:tile tx="0" ty="0" sx="100000" sy="100000" flip="none" algn="tl"/>
          </a:blipFill>
        </p:spPr>
        <p:txBody>
          <a:bodyPr>
            <a:normAutofit fontScale="92500" lnSpcReduction="20000"/>
          </a:bodyPr>
          <a:lstStyle/>
          <a:p>
            <a:pPr marL="0" indent="0" algn="ctr" fontAlgn="base">
              <a:buNone/>
            </a:pPr>
            <a:r>
              <a:rPr lang="es-CO" dirty="0"/>
              <a:t>Mientras tanto la Biblia afirma que la matemática de Dios es diferente de la matemática humana: </a:t>
            </a:r>
            <a:r>
              <a:rPr lang="es-CO" i="1" dirty="0"/>
              <a:t>“</a:t>
            </a:r>
            <a:r>
              <a:rPr lang="es-CO" i="1" dirty="0">
                <a:latin typeface="Agency FB" pitchFamily="34" charset="0"/>
              </a:rPr>
              <a:t>Porque cualquiera que guarda toda la ley pero ofende en un solo </a:t>
            </a:r>
            <a:r>
              <a:rPr lang="es-CO" i="1" dirty="0" smtClean="0">
                <a:latin typeface="Agency FB" pitchFamily="34" charset="0"/>
              </a:rPr>
              <a:t>punto (de los diez) </a:t>
            </a:r>
            <a:r>
              <a:rPr lang="es-CO" i="1" dirty="0">
                <a:latin typeface="Agency FB" pitchFamily="34" charset="0"/>
              </a:rPr>
              <a:t>se ha hecho culpable de todo</a:t>
            </a:r>
            <a:r>
              <a:rPr lang="es-CO" i="1" dirty="0"/>
              <a:t>”.</a:t>
            </a:r>
            <a:r>
              <a:rPr lang="es-CO" dirty="0"/>
              <a:t> </a:t>
            </a:r>
            <a:r>
              <a:rPr lang="es-CO" dirty="0">
                <a:solidFill>
                  <a:srgbClr val="FF0000"/>
                </a:solidFill>
              </a:rPr>
              <a:t>Santiago 2: 10</a:t>
            </a:r>
            <a:r>
              <a:rPr lang="es-CO" dirty="0"/>
              <a:t>.</a:t>
            </a:r>
          </a:p>
          <a:p>
            <a:pPr fontAlgn="base"/>
            <a:endParaRPr lang="es-CO" dirty="0" smtClean="0"/>
          </a:p>
          <a:p>
            <a:pPr marL="0" indent="0" algn="ctr" fontAlgn="base">
              <a:buNone/>
            </a:pPr>
            <a:r>
              <a:rPr lang="es-CO" dirty="0" smtClean="0"/>
              <a:t>Esto </a:t>
            </a:r>
            <a:r>
              <a:rPr lang="es-CO" dirty="0"/>
              <a:t>significa </a:t>
            </a:r>
            <a:r>
              <a:rPr lang="es-CO" dirty="0" smtClean="0"/>
              <a:t>que: Mientras </a:t>
            </a:r>
            <a:r>
              <a:rPr lang="es-CO" dirty="0"/>
              <a:t>que en la matemática </a:t>
            </a:r>
            <a:r>
              <a:rPr lang="es-CO" dirty="0" smtClean="0"/>
              <a:t>humana es </a:t>
            </a:r>
            <a:r>
              <a:rPr lang="es-CO" dirty="0"/>
              <a:t>10-1= </a:t>
            </a:r>
            <a:r>
              <a:rPr lang="es-CO" dirty="0" smtClean="0"/>
              <a:t>9; En </a:t>
            </a:r>
            <a:r>
              <a:rPr lang="es-CO" dirty="0"/>
              <a:t>la matemática </a:t>
            </a:r>
            <a:r>
              <a:rPr lang="es-CO" dirty="0" smtClean="0"/>
              <a:t>Divina es, ¡10-1</a:t>
            </a:r>
            <a:r>
              <a:rPr lang="es-CO" dirty="0"/>
              <a:t>= 0</a:t>
            </a:r>
            <a:r>
              <a:rPr lang="es-CO" dirty="0" smtClean="0"/>
              <a:t>!</a:t>
            </a:r>
          </a:p>
          <a:p>
            <a:pPr marL="0" indent="0" algn="ctr" fontAlgn="base">
              <a:buNone/>
            </a:pPr>
            <a:endParaRPr lang="es-CO" dirty="0"/>
          </a:p>
          <a:p>
            <a:pPr marL="0" indent="0" algn="ctr" fontAlgn="base">
              <a:buNone/>
            </a:pPr>
            <a:r>
              <a:rPr lang="es-CO" dirty="0" smtClean="0"/>
              <a:t>«</a:t>
            </a:r>
            <a:r>
              <a:rPr lang="es-CO" i="1" dirty="0" smtClean="0">
                <a:latin typeface="Agency FB" pitchFamily="34" charset="0"/>
              </a:rPr>
              <a:t>De </a:t>
            </a:r>
            <a:r>
              <a:rPr lang="es-CO" i="1" dirty="0">
                <a:latin typeface="Agency FB" pitchFamily="34" charset="0"/>
              </a:rPr>
              <a:t>manera que cualquiera que </a:t>
            </a:r>
            <a:r>
              <a:rPr lang="es-CO" i="1" dirty="0" smtClean="0">
                <a:latin typeface="Agency FB" pitchFamily="34" charset="0"/>
              </a:rPr>
              <a:t>quebrante uno </a:t>
            </a:r>
            <a:r>
              <a:rPr lang="es-CO" i="1" dirty="0">
                <a:latin typeface="Agency FB" pitchFamily="34" charset="0"/>
              </a:rPr>
              <a:t>de estos mandamientos muy pequeños y así enseñe a los hombres, muy pequeño será llamado en el reino de los cielos; pero cualquiera que los cumpla y los enseñe, este será llamado grande en el reino de los </a:t>
            </a:r>
            <a:r>
              <a:rPr lang="es-CO" i="1" dirty="0" smtClean="0">
                <a:latin typeface="Agency FB" pitchFamily="34" charset="0"/>
              </a:rPr>
              <a:t>cielos»</a:t>
            </a:r>
            <a:r>
              <a:rPr lang="es-CO" dirty="0" smtClean="0"/>
              <a:t> </a:t>
            </a:r>
            <a:r>
              <a:rPr lang="es-CO" dirty="0" smtClean="0">
                <a:solidFill>
                  <a:srgbClr val="FF0000"/>
                </a:solidFill>
              </a:rPr>
              <a:t>(Mat.5:19). </a:t>
            </a:r>
            <a:r>
              <a:rPr lang="es-CO" dirty="0" smtClean="0"/>
              <a:t>Es decir: será nulo en el reino de los cielos.</a:t>
            </a:r>
            <a:endParaRPr lang="es-CO" dirty="0"/>
          </a:p>
        </p:txBody>
      </p:sp>
    </p:spTree>
    <p:extLst>
      <p:ext uri="{BB962C8B-B14F-4D97-AF65-F5344CB8AC3E}">
        <p14:creationId xmlns:p14="http://schemas.microsoft.com/office/powerpoint/2010/main" val="323357635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solidFill>
            <a:schemeClr val="accent3">
              <a:lumMod val="20000"/>
              <a:lumOff val="80000"/>
            </a:schemeClr>
          </a:solidFill>
        </p:spPr>
        <p:txBody>
          <a:bodyPr>
            <a:normAutofit fontScale="85000" lnSpcReduction="10000"/>
          </a:bodyPr>
          <a:lstStyle/>
          <a:p>
            <a:pPr marL="0" indent="0" algn="ctr" fontAlgn="base">
              <a:buNone/>
            </a:pPr>
            <a:endParaRPr lang="es-CO" dirty="0" smtClean="0"/>
          </a:p>
          <a:p>
            <a:pPr marL="0" indent="0" algn="ctr" fontAlgn="base">
              <a:buNone/>
            </a:pPr>
            <a:r>
              <a:rPr lang="es-CO" dirty="0" smtClean="0"/>
              <a:t>Dios </a:t>
            </a:r>
            <a:r>
              <a:rPr lang="es-CO" dirty="0"/>
              <a:t>ya sabía que la humanidad se olvidaría de Él como Creador y que Darwin aparecería intentando destruir las marcas de su Creación. Por eso, Él dejó en la naturaleza evidencias de su existencia </a:t>
            </a:r>
            <a:r>
              <a:rPr lang="es-CO" dirty="0" smtClean="0">
                <a:solidFill>
                  <a:srgbClr val="FF0000"/>
                </a:solidFill>
              </a:rPr>
              <a:t>(lea Romanos </a:t>
            </a:r>
            <a:r>
              <a:rPr lang="es-CO" dirty="0">
                <a:solidFill>
                  <a:srgbClr val="FF0000"/>
                </a:solidFill>
              </a:rPr>
              <a:t>1: 18- 23)</a:t>
            </a:r>
            <a:r>
              <a:rPr lang="es-CO" dirty="0"/>
              <a:t>. </a:t>
            </a:r>
            <a:endParaRPr lang="es-CO" dirty="0" smtClean="0"/>
          </a:p>
          <a:p>
            <a:pPr marL="0" indent="0" fontAlgn="base">
              <a:buNone/>
            </a:pPr>
            <a:endParaRPr lang="es-CO" dirty="0" smtClean="0"/>
          </a:p>
          <a:p>
            <a:pPr marL="0" indent="0" algn="ctr" fontAlgn="base">
              <a:buNone/>
            </a:pPr>
            <a:r>
              <a:rPr lang="es-CO" dirty="0" smtClean="0"/>
              <a:t>A pesar de lo que los hombres hayan hecho, podemos </a:t>
            </a:r>
            <a:r>
              <a:rPr lang="es-CO" dirty="0"/>
              <a:t>encontrar, por todos lados, la huella digital del Creador el número 7, el sábado, el séptimo día.</a:t>
            </a:r>
          </a:p>
          <a:p>
            <a:pPr fontAlgn="base"/>
            <a:endParaRPr lang="es-CO" dirty="0" smtClean="0"/>
          </a:p>
          <a:p>
            <a:pPr marL="0" indent="0" algn="ctr" fontAlgn="base">
              <a:buNone/>
            </a:pPr>
            <a:r>
              <a:rPr lang="es-CO" dirty="0" smtClean="0"/>
              <a:t>Aunque </a:t>
            </a:r>
            <a:r>
              <a:rPr lang="es-CO" dirty="0"/>
              <a:t>los hombres hayan cambiado el día de reposo del sábado para el domingo, Dios advierte severamente a los que cambian la Biblia: </a:t>
            </a:r>
            <a:r>
              <a:rPr lang="es-CO" i="1" dirty="0"/>
              <a:t>“</a:t>
            </a:r>
            <a:r>
              <a:rPr lang="es-CO" i="1" dirty="0">
                <a:latin typeface="Agency FB" pitchFamily="34" charset="0"/>
              </a:rPr>
              <a:t>Y si alguno quita de las palabras del libro de esta profecía, Dios le quitará su parte del árbol de la vida y de la santa ciudad, de los cuales se ha escrito en este libro</a:t>
            </a:r>
            <a:r>
              <a:rPr lang="es-CO" i="1" dirty="0"/>
              <a:t>”</a:t>
            </a:r>
            <a:r>
              <a:rPr lang="es-CO" dirty="0"/>
              <a:t>. </a:t>
            </a:r>
            <a:r>
              <a:rPr lang="es-CO" dirty="0">
                <a:solidFill>
                  <a:srgbClr val="FF0000"/>
                </a:solidFill>
              </a:rPr>
              <a:t>Apocalipsis 22: 19.</a:t>
            </a:r>
          </a:p>
          <a:p>
            <a:endParaRPr lang="es-CO" dirty="0"/>
          </a:p>
        </p:txBody>
      </p:sp>
    </p:spTree>
    <p:extLst>
      <p:ext uri="{BB962C8B-B14F-4D97-AF65-F5344CB8AC3E}">
        <p14:creationId xmlns:p14="http://schemas.microsoft.com/office/powerpoint/2010/main" val="51024071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Autofit/>
          </a:bodyPr>
          <a:lstStyle/>
          <a:p>
            <a:pPr marL="0" indent="0" fontAlgn="base">
              <a:buNone/>
            </a:pPr>
            <a:endParaRPr lang="es-CO" sz="2400" dirty="0" smtClean="0"/>
          </a:p>
          <a:p>
            <a:pPr marL="0" indent="0" fontAlgn="base">
              <a:buNone/>
            </a:pPr>
            <a:r>
              <a:rPr lang="es-CO" sz="2400" dirty="0" smtClean="0"/>
              <a:t>Al </a:t>
            </a:r>
            <a:r>
              <a:rPr lang="es-CO" sz="2400" dirty="0"/>
              <a:t>concluir podemos decir que el hecho de guardar el sábado no salva a nadie, </a:t>
            </a:r>
            <a:r>
              <a:rPr lang="es-CO" sz="2400" i="1" dirty="0"/>
              <a:t>“</a:t>
            </a:r>
            <a:r>
              <a:rPr lang="es-CO" sz="2400" b="1" i="1" dirty="0">
                <a:latin typeface="Agency FB" pitchFamily="34" charset="0"/>
              </a:rPr>
              <a:t>Porque por gracia sois salvos por medio de la fe; y esto no de vosotros, pues es don de Dios”</a:t>
            </a:r>
            <a:r>
              <a:rPr lang="es-CO" sz="2400" dirty="0"/>
              <a:t>. </a:t>
            </a:r>
            <a:r>
              <a:rPr lang="es-CO" sz="2400" dirty="0">
                <a:solidFill>
                  <a:srgbClr val="FF0000"/>
                </a:solidFill>
              </a:rPr>
              <a:t>Efesios 2: 8</a:t>
            </a:r>
            <a:r>
              <a:rPr lang="es-CO" sz="2400" dirty="0"/>
              <a:t>. LA SALVACIÓN fue y siempre será por la GRACIA, mediante la FE. Las obras, son el resultado de haber sido salvos </a:t>
            </a:r>
            <a:r>
              <a:rPr lang="es-CO" sz="2400" dirty="0">
                <a:solidFill>
                  <a:srgbClr val="FF0000"/>
                </a:solidFill>
              </a:rPr>
              <a:t>(Efesios 2: 10) </a:t>
            </a:r>
            <a:r>
              <a:rPr lang="es-CO" sz="2400" dirty="0"/>
              <a:t>y por eso, el Dios de la gracia quiere ser adorado en un día especial, que Él mismo determino.</a:t>
            </a:r>
          </a:p>
          <a:p>
            <a:pPr fontAlgn="base"/>
            <a:r>
              <a:rPr lang="es-CO" sz="2400" dirty="0"/>
              <a:t>Si alguien piensa que es anticuado guardar el sábado en pleno Siglo XXI, sepa que nunca fue tan actual, ni tan necesario recordar que Dios es el Creador. Dios tiene una invitación muy especial para el hombre posmoderno: </a:t>
            </a:r>
            <a:r>
              <a:rPr lang="es-CO" sz="2400" i="1" dirty="0"/>
              <a:t>“¡</a:t>
            </a:r>
            <a:r>
              <a:rPr lang="es-CO" sz="2400" b="1" i="1" dirty="0">
                <a:latin typeface="Agency FB" pitchFamily="34" charset="0"/>
              </a:rPr>
              <a:t>Temed a Dios y dadle gloria, porque ha llegado la hora de su juicio! Adorad al que hizo los cielos y la tierra y el mar y las fuentes de las aguas</a:t>
            </a:r>
            <a:r>
              <a:rPr lang="es-CO" sz="2400" i="1" dirty="0"/>
              <a:t>”.</a:t>
            </a:r>
            <a:r>
              <a:rPr lang="es-CO" sz="2400" dirty="0"/>
              <a:t> </a:t>
            </a:r>
            <a:r>
              <a:rPr lang="es-CO" sz="2400" dirty="0">
                <a:solidFill>
                  <a:srgbClr val="FF0000"/>
                </a:solidFill>
              </a:rPr>
              <a:t>Apocalipsis 14: 7</a:t>
            </a:r>
            <a:r>
              <a:rPr lang="es-CO" sz="2400" dirty="0" smtClean="0">
                <a:solidFill>
                  <a:srgbClr val="FF0000"/>
                </a:solidFill>
              </a:rPr>
              <a:t>.</a:t>
            </a:r>
            <a:endParaRPr lang="es-CO" sz="2400" dirty="0">
              <a:solidFill>
                <a:srgbClr val="FF0000"/>
              </a:solidFill>
            </a:endParaRPr>
          </a:p>
        </p:txBody>
      </p:sp>
    </p:spTree>
    <p:extLst>
      <p:ext uri="{BB962C8B-B14F-4D97-AF65-F5344CB8AC3E}">
        <p14:creationId xmlns:p14="http://schemas.microsoft.com/office/powerpoint/2010/main" val="4090710142"/>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6192688"/>
          </a:xfrm>
          <a:blipFill>
            <a:blip r:embed="rId2"/>
            <a:tile tx="0" ty="0" sx="100000" sy="100000" flip="none" algn="tl"/>
          </a:blipFill>
        </p:spPr>
        <p:txBody>
          <a:bodyPr>
            <a:normAutofit fontScale="77500" lnSpcReduction="20000"/>
          </a:bodyPr>
          <a:lstStyle/>
          <a:p>
            <a:pPr marL="0" indent="0" algn="ctr" fontAlgn="base">
              <a:buNone/>
            </a:pPr>
            <a:r>
              <a:rPr lang="es-CO" dirty="0" smtClean="0"/>
              <a:t>Es así como Dios dice en el último capitulo de la Biblia:</a:t>
            </a:r>
            <a:r>
              <a:rPr lang="es-CO" b="1" baseline="30000" dirty="0"/>
              <a:t> </a:t>
            </a:r>
            <a:r>
              <a:rPr lang="es-CO" b="1" baseline="30000" dirty="0" smtClean="0"/>
              <a:t>«</a:t>
            </a:r>
            <a:r>
              <a:rPr lang="es-CO" b="1" dirty="0" smtClean="0">
                <a:latin typeface="Agency FB" pitchFamily="34" charset="0"/>
              </a:rPr>
              <a:t>Bienaventurados </a:t>
            </a:r>
            <a:r>
              <a:rPr lang="es-CO" b="1" dirty="0">
                <a:latin typeface="Agency FB" pitchFamily="34" charset="0"/>
              </a:rPr>
              <a:t>los que guardan sus mandamientos, para que tengan derecho al árbol de la vida, y que entren por las puertas en la </a:t>
            </a:r>
            <a:r>
              <a:rPr lang="es-CO" b="1" dirty="0" smtClean="0">
                <a:latin typeface="Agency FB" pitchFamily="34" charset="0"/>
              </a:rPr>
              <a:t>ciudad</a:t>
            </a:r>
            <a:r>
              <a:rPr lang="es-CO" dirty="0" smtClean="0"/>
              <a:t>» </a:t>
            </a:r>
            <a:r>
              <a:rPr lang="es-CO" dirty="0" smtClean="0">
                <a:solidFill>
                  <a:srgbClr val="FF0000"/>
                </a:solidFill>
              </a:rPr>
              <a:t>(Apoc.22:14)</a:t>
            </a:r>
            <a:r>
              <a:rPr lang="es-CO" dirty="0" smtClean="0"/>
              <a:t>.</a:t>
            </a:r>
          </a:p>
          <a:p>
            <a:pPr marL="0" indent="0" algn="ctr" fontAlgn="base">
              <a:buNone/>
            </a:pPr>
            <a:endParaRPr lang="es-CO" dirty="0"/>
          </a:p>
          <a:p>
            <a:pPr marL="0" indent="0" algn="ctr" fontAlgn="base">
              <a:buNone/>
            </a:pPr>
            <a:r>
              <a:rPr lang="es-CO" dirty="0" smtClean="0"/>
              <a:t>Es importante que usted sepa que, al decir: «sus Mandamientos» se está refiriendo a todos los diez, incluyente por su puesto al sábado.  </a:t>
            </a:r>
          </a:p>
          <a:p>
            <a:pPr fontAlgn="base"/>
            <a:endParaRPr lang="es-CO" dirty="0"/>
          </a:p>
          <a:p>
            <a:pPr marL="0" indent="0" fontAlgn="base">
              <a:buNone/>
            </a:pPr>
            <a:r>
              <a:rPr lang="es-CO" dirty="0" smtClean="0"/>
              <a:t>Dios </a:t>
            </a:r>
            <a:r>
              <a:rPr lang="es-CO" dirty="0"/>
              <a:t>no sólo espera que guardemos el sábado hoy, sino anuncia que aquellos que lo hagan, vivirán por la eternidad: </a:t>
            </a:r>
            <a:r>
              <a:rPr lang="es-CO" i="1" dirty="0"/>
              <a:t>“</a:t>
            </a:r>
            <a:r>
              <a:rPr lang="es-CO" b="1" i="1" dirty="0">
                <a:latin typeface="Agency FB" pitchFamily="34" charset="0"/>
              </a:rPr>
              <a:t>Sucederá que de mes en mes y de sábado en sábado vendrá todo mortal para postrarse delante de mí, ha dicho Jehová</a:t>
            </a:r>
            <a:r>
              <a:rPr lang="es-CO" i="1" dirty="0"/>
              <a:t>”.</a:t>
            </a:r>
            <a:r>
              <a:rPr lang="es-CO" dirty="0"/>
              <a:t> </a:t>
            </a:r>
            <a:r>
              <a:rPr lang="es-CO" dirty="0">
                <a:solidFill>
                  <a:srgbClr val="FF0000"/>
                </a:solidFill>
              </a:rPr>
              <a:t>Isaías 66: 23</a:t>
            </a:r>
            <a:r>
              <a:rPr lang="es-CO" dirty="0" smtClean="0">
                <a:solidFill>
                  <a:srgbClr val="FF0000"/>
                </a:solidFill>
              </a:rPr>
              <a:t>.</a:t>
            </a:r>
          </a:p>
          <a:p>
            <a:pPr marL="0" indent="0" algn="ctr" fontAlgn="base">
              <a:buNone/>
            </a:pPr>
            <a:r>
              <a:rPr lang="es-CO" i="1" dirty="0" smtClean="0"/>
              <a:t>Es mi deseo que Dios le bendiga, y si todavía no está santificando el día de reposo ordenado por Dios, propóngase con la ayuda de Dios a guardarlo desde hoy mismo. Recuerde que Cristo viene pronto. Amen.</a:t>
            </a:r>
            <a:endParaRPr lang="es-CO" i="1" dirty="0"/>
          </a:p>
          <a:p>
            <a:endParaRPr lang="es-CO" dirty="0"/>
          </a:p>
          <a:p>
            <a:endParaRPr lang="es-CO" dirty="0"/>
          </a:p>
        </p:txBody>
      </p:sp>
    </p:spTree>
    <p:extLst>
      <p:ext uri="{BB962C8B-B14F-4D97-AF65-F5344CB8AC3E}">
        <p14:creationId xmlns:p14="http://schemas.microsoft.com/office/powerpoint/2010/main" val="21006319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heel(1)">
                                      <p:cBhvr>
                                        <p:cTn id="1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1008</TotalTime>
  <Words>1871</Words>
  <Application>Microsoft Office PowerPoint</Application>
  <PresentationFormat>Presentación en pantalla (4:3)</PresentationFormat>
  <Paragraphs>101</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10 – 1 = 0</vt:lpstr>
      <vt:lpstr>Presentación de PowerPoint</vt:lpstr>
      <vt:lpstr>Presentación de PowerPoint</vt:lpstr>
      <vt:lpstr>Presentación de PowerPoint</vt:lpstr>
      <vt:lpstr>Cuando aceptamos a Jesús, nuestro pasado queda anulado, la sangre de Jesús es el borrador de Dios, y ahora podemos navegar seguros sobre la cruz, así Satanás nos acuse, pero si después violamos un mandamiento quedamos como estábamos antes.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Conozcamos ahora algunas curiosidades de la presencia del día 7 en la Creación:</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MATEMATICAS DE DIOS</dc:title>
  <dc:creator>FAMILIA FIERRO CH</dc:creator>
  <cp:lastModifiedBy>FAMILIA FIERRO CH</cp:lastModifiedBy>
  <cp:revision>110</cp:revision>
  <dcterms:created xsi:type="dcterms:W3CDTF">2012-11-07T02:38:26Z</dcterms:created>
  <dcterms:modified xsi:type="dcterms:W3CDTF">2013-09-15T02:48:57Z</dcterms:modified>
</cp:coreProperties>
</file>